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7010400" cy="9296400"/>
  <p:embeddedFontLst>
    <p:embeddedFont>
      <p:font typeface="Montserrat" panose="020B0604020202020204" charset="0"/>
      <p:regular r:id="rId29"/>
      <p:bold r:id="rId30"/>
      <p:italic r:id="rId31"/>
      <p:boldItalic r:id="rId32"/>
    </p:embeddedFont>
    <p:embeddedFont>
      <p:font typeface="Montserrat Light" panose="020B0604020202020204" charset="0"/>
      <p:regular r:id="rId33"/>
      <p:bold r:id="rId34"/>
      <p:italic r:id="rId35"/>
      <p:boldItalic r:id="rId36"/>
    </p:embeddedFont>
    <p:embeddedFont>
      <p:font typeface="Montserrat SemiBold" panose="020B0604020202020204" charset="0"/>
      <p:regular r:id="rId37"/>
      <p:bold r:id="rId38"/>
      <p:italic r:id="rId39"/>
      <p:boldItalic r:id="rId40"/>
    </p:embeddedFont>
    <p:embeddedFont>
      <p:font typeface="Source Sans Pro" panose="020B05030304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3831" autoAdjust="0"/>
  </p:normalViewPr>
  <p:slideViewPr>
    <p:cSldViewPr snapToGrid="0">
      <p:cViewPr varScale="1">
        <p:scale>
          <a:sx n="66" d="100"/>
          <a:sy n="66" d="100"/>
        </p:scale>
        <p:origin x="2904"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703d39257_0_54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703d39257_0_54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9bd895ca6_2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9bd895ca6_2_1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spcBef>
                <a:spcPts val="611"/>
              </a:spcBef>
              <a:buClr>
                <a:schemeClr val="dk1"/>
              </a:buClr>
              <a:buNone/>
            </a:pPr>
            <a:endParaRPr sz="1200" dirty="0">
              <a:solidFill>
                <a:srgbClr val="263238"/>
              </a:solidFill>
              <a:latin typeface="Source Sans Pro"/>
              <a:ea typeface="Source Sans Pro"/>
              <a:cs typeface="Source Sans Pro"/>
              <a:sym typeface="Source Sans Pro"/>
            </a:endParaRPr>
          </a:p>
          <a:p>
            <a:pPr marL="0" indent="0">
              <a:spcBef>
                <a:spcPts val="611"/>
              </a:spcBef>
              <a:buClr>
                <a:schemeClr val="dk1"/>
              </a:buClr>
              <a:buNone/>
            </a:pPr>
            <a:endParaRPr sz="1200" dirty="0">
              <a:solidFill>
                <a:srgbClr val="263238"/>
              </a:solidFill>
              <a:latin typeface="Source Sans Pro"/>
              <a:ea typeface="Source Sans Pro"/>
              <a:cs typeface="Source Sans Pro"/>
              <a:sym typeface="Source Sans Pro"/>
            </a:endParaRPr>
          </a:p>
          <a:p>
            <a:pPr marL="0" indent="0">
              <a:spcBef>
                <a:spcPts val="611"/>
              </a:spcBef>
              <a:buClr>
                <a:schemeClr val="dk1"/>
              </a:buClr>
              <a:buNone/>
            </a:pPr>
            <a:endParaRPr sz="1200" dirty="0">
              <a:solidFill>
                <a:srgbClr val="263238"/>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703d39257_0_72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703d39257_0_72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703d39257_0_74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703d39257_0_7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a:p>
            <a:pPr marL="0" indent="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703d39257_0_77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703d39257_0_77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703d39257_0_73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703d39257_0_73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5703d39257_0_58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5703d39257_0_5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9bd895ca6_14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9bd895ca6_14_1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59bd895ca6_14_10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59bd895ca6_14_10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59bd895ca6_10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59bd895ca6_10_1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a:p>
            <a:pPr marL="0" indent="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9bd895ca6_6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9bd895ca6_6_1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703d39257_0_58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703d39257_0_5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304121"/>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9bd895ca6_6_10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9bd895ca6_6_1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9bd895ca6_6_11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9bd895ca6_6_1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9bd895ca6_0_18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9bd895ca6_0_18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703d39257_0_54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703d39257_0_54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703d39257_0_7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703d39257_0_74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703d39257_0_73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703d39257_0_73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5703d39257_0_75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5703d39257_0_7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703d39257_0_555: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703d39257_0_55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703d39257_0_60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703d39257_0_6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92835fd86_1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92835fd86_1_1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Clr>
                <a:schemeClr val="dk1"/>
              </a:buClr>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703d39257_0_61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703d39257_0_61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lang="en-US" sz="1100" b="0" i="0" u="none" strike="noStrike" cap="none" dirty="0">
              <a:solidFill>
                <a:srgbClr val="000000"/>
              </a:solidFill>
              <a:effectLst/>
              <a:latin typeface="Arial"/>
              <a:cs typeface="Arial"/>
              <a:sym typeface="Arial"/>
            </a:endParaRPr>
          </a:p>
          <a:p>
            <a:pPr marL="0" indent="0">
              <a:buNone/>
            </a:pPr>
            <a:endParaRPr dirty="0"/>
          </a:p>
          <a:p>
            <a:pPr marL="0" indent="0">
              <a:buNone/>
            </a:pPr>
            <a:endParaRPr dirty="0"/>
          </a:p>
          <a:p>
            <a:pPr marL="0" indent="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703d39257_0_62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703d39257_0_62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703d39257_0_71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703d39257_0_7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70f8076be_1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70f8076be_1_10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nSpc>
                <a:spcPct val="115000"/>
              </a:lnSpc>
              <a:buClr>
                <a:schemeClr val="dk1"/>
              </a:buClr>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library.csuchico.edu/help/source-or-information-goo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diaspace.msu.edu/media/Embracing+Uncertainty/1_yu8wu5z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bit.ly/uncertainLOEX"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en.m.wikipedia.org/wiki/File:Cigarette_ad_cyclist_1900.jpg" TargetMode="External"/><Relationship Id="rId3" Type="http://schemas.openxmlformats.org/officeDocument/2006/relationships/hyperlink" Target="https://blogs.lib.msu.edu/news-msu-libraries/2017/oct/staff-feature-chana-kraus-friedberg-phd/" TargetMode="External"/><Relationship Id="rId7" Type="http://schemas.openxmlformats.org/officeDocument/2006/relationships/hyperlink" Target="https://media.wnyc.org/media/resources/2013/Sep/20/OTM_Consumer_Handbook.pdf" TargetMode="External"/><Relationship Id="rId12" Type="http://schemas.openxmlformats.org/officeDocument/2006/relationships/hyperlink" Target="http://fortune.com/2018/01/24/obesity-spread-fl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hyperlink" Target="https://en.wikipedia.org/wiki/User:Mysid" TargetMode="External"/><Relationship Id="rId11" Type="http://schemas.openxmlformats.org/officeDocument/2006/relationships/hyperlink" Target="https://www.afspc.af.mil/News/Photos/igphoto/2000226150/" TargetMode="External"/><Relationship Id="rId5" Type="http://schemas.openxmlformats.org/officeDocument/2006/relationships/hyperlink" Target="https://commons.wikimedia.org/wiki/File:Spacetime_lattice_analogy.svg" TargetMode="External"/><Relationship Id="rId10" Type="http://schemas.openxmlformats.org/officeDocument/2006/relationships/hyperlink" Target="https://commons.wikimedia.org/w/index.php?title=User:Ms3qz&amp;action=edit&amp;redlink=1" TargetMode="External"/><Relationship Id="rId4" Type="http://schemas.openxmlformats.org/officeDocument/2006/relationships/hyperlink" Target="https://es.wikipedia.org/wiki/Archivo:Newton_portrait_with_apple_tree.svg" TargetMode="External"/><Relationship Id="rId9" Type="http://schemas.openxmlformats.org/officeDocument/2006/relationships/hyperlink" Target="https://commons.wikimedia.org/wiki/File:Tempted_21.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wnyc.org/story/breaking-news-consumers-handbook-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5" name="Google Shape;55;p13"/>
          <p:cNvPicPr preferRelativeResize="0"/>
          <p:nvPr/>
        </p:nvPicPr>
        <p:blipFill rotWithShape="1">
          <a:blip r:embed="rId3">
            <a:alphaModFix/>
          </a:blip>
          <a:srcRect b="24647"/>
          <a:stretch/>
        </p:blipFill>
        <p:spPr>
          <a:xfrm>
            <a:off x="0" y="-36789"/>
            <a:ext cx="9165700" cy="5180288"/>
          </a:xfrm>
          <a:prstGeom prst="rect">
            <a:avLst/>
          </a:prstGeom>
          <a:noFill/>
          <a:ln>
            <a:noFill/>
          </a:ln>
        </p:spPr>
      </p:pic>
      <p:sp>
        <p:nvSpPr>
          <p:cNvPr id="56" name="Google Shape;56;p13"/>
          <p:cNvSpPr/>
          <p:nvPr/>
        </p:nvSpPr>
        <p:spPr>
          <a:xfrm>
            <a:off x="7650" y="-22950"/>
            <a:ext cx="9136500" cy="5143500"/>
          </a:xfrm>
          <a:prstGeom prst="rect">
            <a:avLst/>
          </a:prstGeom>
          <a:solidFill>
            <a:srgbClr val="000000">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p:nvPr/>
        </p:nvSpPr>
        <p:spPr>
          <a:xfrm>
            <a:off x="597025" y="298525"/>
            <a:ext cx="8166900" cy="33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FFFFFF"/>
                </a:solidFill>
                <a:latin typeface="Montserrat SemiBold"/>
                <a:ea typeface="Montserrat SemiBold"/>
                <a:cs typeface="Montserrat SemiBold"/>
                <a:sym typeface="Montserrat SemiBold"/>
              </a:rPr>
              <a:t>INTO THE UNKNOWN WILDS: FOSTERING PRODUCTIVE UNCERTAINTY IN INFORMATION LITERACY</a:t>
            </a:r>
            <a:endParaRPr sz="4800">
              <a:solidFill>
                <a:srgbClr val="FFFFFF"/>
              </a:solidFill>
              <a:latin typeface="Montserrat SemiBold"/>
              <a:ea typeface="Montserrat SemiBold"/>
              <a:cs typeface="Montserrat SemiBold"/>
              <a:sym typeface="Montserrat SemiBold"/>
            </a:endParaRPr>
          </a:p>
        </p:txBody>
      </p:sp>
      <p:sp>
        <p:nvSpPr>
          <p:cNvPr id="58" name="Google Shape;58;p13"/>
          <p:cNvSpPr txBox="1"/>
          <p:nvPr/>
        </p:nvSpPr>
        <p:spPr>
          <a:xfrm>
            <a:off x="1025650" y="4163275"/>
            <a:ext cx="7462800" cy="79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Montserrat Light"/>
                <a:ea typeface="Montserrat Light"/>
                <a:cs typeface="Montserrat Light"/>
                <a:sym typeface="Montserrat Light"/>
              </a:rPr>
              <a:t>Emilia Marcyk &amp; Chana Kraus-Friedberg</a:t>
            </a:r>
            <a:endParaRPr sz="1800">
              <a:solidFill>
                <a:srgbClr val="FFFFFF"/>
              </a:solidFill>
              <a:latin typeface="Montserrat Light"/>
              <a:ea typeface="Montserrat Light"/>
              <a:cs typeface="Montserrat Light"/>
              <a:sym typeface="Montserrat Light"/>
            </a:endParaRPr>
          </a:p>
          <a:p>
            <a:pPr marL="0" lvl="0" indent="0" algn="ctr" rtl="0">
              <a:spcBef>
                <a:spcPts val="0"/>
              </a:spcBef>
              <a:spcAft>
                <a:spcPts val="0"/>
              </a:spcAft>
              <a:buNone/>
            </a:pPr>
            <a:r>
              <a:rPr lang="en" sz="1800">
                <a:solidFill>
                  <a:srgbClr val="FFFFFF"/>
                </a:solidFill>
                <a:latin typeface="Montserrat Light"/>
                <a:ea typeface="Montserrat Light"/>
                <a:cs typeface="Montserrat Light"/>
                <a:sym typeface="Montserrat Light"/>
              </a:rPr>
              <a:t>Michigan State University</a:t>
            </a:r>
            <a:endParaRPr sz="1800">
              <a:solidFill>
                <a:srgbClr val="FFFFFF"/>
              </a:solidFill>
              <a:latin typeface="Montserrat Light"/>
              <a:ea typeface="Montserrat Light"/>
              <a:cs typeface="Montserrat Light"/>
              <a:sym typeface="Montserrat Light"/>
            </a:endParaRPr>
          </a:p>
          <a:p>
            <a:pPr marL="0" lvl="0" indent="0" algn="ctr" rtl="0">
              <a:spcBef>
                <a:spcPts val="0"/>
              </a:spcBef>
              <a:spcAft>
                <a:spcPts val="0"/>
              </a:spcAft>
              <a:buNone/>
            </a:pPr>
            <a:r>
              <a:rPr lang="en" sz="1800">
                <a:solidFill>
                  <a:srgbClr val="FFFFFF"/>
                </a:solidFill>
                <a:latin typeface="Montserrat Light"/>
                <a:ea typeface="Montserrat Light"/>
                <a:cs typeface="Montserrat Light"/>
                <a:sym typeface="Montserrat Light"/>
              </a:rPr>
              <a:t>LOEX 2019</a:t>
            </a:r>
            <a:endParaRPr sz="1800">
              <a:solidFill>
                <a:srgbClr val="FFFFFF"/>
              </a:solidFill>
              <a:latin typeface="Montserrat Light"/>
              <a:ea typeface="Montserrat Light"/>
              <a:cs typeface="Montserrat Light"/>
              <a:sym typeface="Montserrat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p:nvPr/>
        </p:nvSpPr>
        <p:spPr>
          <a:xfrm>
            <a:off x="677000" y="1538075"/>
            <a:ext cx="3965400" cy="378000"/>
          </a:xfrm>
          <a:prstGeom prst="rect">
            <a:avLst/>
          </a:prstGeom>
          <a:solidFill>
            <a:srgbClr val="FFFF00">
              <a:alpha val="3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latin typeface="Montserrat SemiBold"/>
                <a:ea typeface="Montserrat SemiBold"/>
                <a:cs typeface="Montserrat SemiBold"/>
                <a:sym typeface="Montserrat SemiBold"/>
              </a:rPr>
              <a:t>CRAAP Test</a:t>
            </a:r>
            <a:endParaRPr sz="2400">
              <a:latin typeface="Montserrat SemiBold"/>
              <a:ea typeface="Montserrat SemiBold"/>
              <a:cs typeface="Montserrat SemiBold"/>
              <a:sym typeface="Montserrat SemiBold"/>
            </a:endParaRPr>
          </a:p>
        </p:txBody>
      </p:sp>
      <p:sp>
        <p:nvSpPr>
          <p:cNvPr id="124" name="Google Shape;124;p22"/>
          <p:cNvSpPr txBox="1">
            <a:spLocks noGrp="1"/>
          </p:cNvSpPr>
          <p:nvPr>
            <p:ph type="body" idx="1"/>
          </p:nvPr>
        </p:nvSpPr>
        <p:spPr>
          <a:xfrm>
            <a:off x="786150" y="1010725"/>
            <a:ext cx="7571700" cy="3824325"/>
          </a:xfrm>
          <a:prstGeom prst="rect">
            <a:avLst/>
          </a:prstGeom>
        </p:spPr>
        <p:txBody>
          <a:bodyPr spcFirstLastPara="1" wrap="square" lIns="91425" tIns="91425" rIns="91425" bIns="91425" anchor="t" anchorCtr="0">
            <a:noAutofit/>
          </a:bodyPr>
          <a:lstStyle/>
          <a:p>
            <a:pPr marL="0" lvl="0" indent="0" algn="l" rtl="0">
              <a:lnSpc>
                <a:spcPct val="115000"/>
              </a:lnSpc>
              <a:spcBef>
                <a:spcPts val="1400"/>
              </a:spcBef>
              <a:spcAft>
                <a:spcPts val="0"/>
              </a:spcAft>
              <a:buNone/>
            </a:pPr>
            <a:endParaRPr sz="600" b="1" u="sng">
              <a:solidFill>
                <a:schemeClr val="dk1"/>
              </a:solidFill>
              <a:latin typeface="Arial"/>
              <a:ea typeface="Arial"/>
              <a:cs typeface="Arial"/>
              <a:sym typeface="Arial"/>
            </a:endParaRPr>
          </a:p>
          <a:p>
            <a:pPr marL="0" lvl="0" indent="0" algn="l" rtl="0">
              <a:lnSpc>
                <a:spcPct val="115000"/>
              </a:lnSpc>
              <a:spcBef>
                <a:spcPts val="1400"/>
              </a:spcBef>
              <a:spcAft>
                <a:spcPts val="0"/>
              </a:spcAft>
              <a:buNone/>
            </a:pPr>
            <a:r>
              <a:rPr lang="en" sz="1800" b="1" u="sng">
                <a:solidFill>
                  <a:schemeClr val="dk1"/>
                </a:solidFill>
                <a:latin typeface="Montserrat"/>
                <a:ea typeface="Montserrat"/>
                <a:cs typeface="Montserrat"/>
                <a:sym typeface="Montserrat"/>
              </a:rPr>
              <a:t>C</a:t>
            </a:r>
            <a:r>
              <a:rPr lang="en" sz="1300" b="1">
                <a:solidFill>
                  <a:schemeClr val="dk1"/>
                </a:solidFill>
                <a:latin typeface="Montserrat"/>
                <a:ea typeface="Montserrat"/>
                <a:cs typeface="Montserrat"/>
                <a:sym typeface="Montserrat"/>
              </a:rPr>
              <a:t>urrency:</a:t>
            </a:r>
            <a:r>
              <a:rPr lang="en" sz="1300">
                <a:solidFill>
                  <a:schemeClr val="dk1"/>
                </a:solidFill>
                <a:latin typeface="Montserrat"/>
                <a:ea typeface="Montserrat"/>
                <a:cs typeface="Montserrat"/>
                <a:sym typeface="Montserrat"/>
              </a:rPr>
              <a:t> </a:t>
            </a:r>
            <a:r>
              <a:rPr lang="en" sz="1200" i="1">
                <a:solidFill>
                  <a:schemeClr val="dk1"/>
                </a:solidFill>
                <a:latin typeface="Montserrat"/>
                <a:ea typeface="Montserrat"/>
                <a:cs typeface="Montserrat"/>
                <a:sym typeface="Montserrat"/>
              </a:rPr>
              <a:t>The timeliness of the information.</a:t>
            </a:r>
            <a:endParaRPr sz="1200" i="1">
              <a:solidFill>
                <a:schemeClr val="dk1"/>
              </a:solidFill>
              <a:latin typeface="Montserrat"/>
              <a:ea typeface="Montserrat"/>
              <a:cs typeface="Montserrat"/>
              <a:sym typeface="Montserrat"/>
            </a:endParaRPr>
          </a:p>
          <a:p>
            <a:pPr marL="0" lvl="0" indent="0" algn="l" rtl="0">
              <a:lnSpc>
                <a:spcPct val="115000"/>
              </a:lnSpc>
              <a:spcBef>
                <a:spcPts val="1400"/>
              </a:spcBef>
              <a:spcAft>
                <a:spcPts val="0"/>
              </a:spcAft>
              <a:buClr>
                <a:schemeClr val="dk1"/>
              </a:buClr>
              <a:buSzPts val="1100"/>
              <a:buFont typeface="Arial"/>
              <a:buNone/>
            </a:pPr>
            <a:r>
              <a:rPr lang="en" sz="1800" b="1" u="sng">
                <a:solidFill>
                  <a:schemeClr val="dk1"/>
                </a:solidFill>
                <a:latin typeface="Montserrat"/>
                <a:ea typeface="Montserrat"/>
                <a:cs typeface="Montserrat"/>
                <a:sym typeface="Montserrat"/>
              </a:rPr>
              <a:t>R</a:t>
            </a:r>
            <a:r>
              <a:rPr lang="en" sz="1300" b="1">
                <a:solidFill>
                  <a:schemeClr val="dk1"/>
                </a:solidFill>
                <a:latin typeface="Montserrat"/>
                <a:ea typeface="Montserrat"/>
                <a:cs typeface="Montserrat"/>
                <a:sym typeface="Montserrat"/>
              </a:rPr>
              <a:t>elevance:</a:t>
            </a:r>
            <a:r>
              <a:rPr lang="en" sz="1300">
                <a:solidFill>
                  <a:schemeClr val="dk1"/>
                </a:solidFill>
                <a:latin typeface="Montserrat"/>
                <a:ea typeface="Montserrat"/>
                <a:cs typeface="Montserrat"/>
                <a:sym typeface="Montserrat"/>
              </a:rPr>
              <a:t> </a:t>
            </a:r>
            <a:r>
              <a:rPr lang="en" sz="1200" i="1">
                <a:solidFill>
                  <a:schemeClr val="dk1"/>
                </a:solidFill>
                <a:latin typeface="Montserrat"/>
                <a:ea typeface="Montserrat"/>
                <a:cs typeface="Montserrat"/>
                <a:sym typeface="Montserrat"/>
              </a:rPr>
              <a:t>The importance of the information for your needs.</a:t>
            </a:r>
            <a:endParaRPr sz="1200" i="1">
              <a:solidFill>
                <a:schemeClr val="dk1"/>
              </a:solidFill>
              <a:latin typeface="Montserrat"/>
              <a:ea typeface="Montserrat"/>
              <a:cs typeface="Montserrat"/>
              <a:sym typeface="Montserrat"/>
            </a:endParaRPr>
          </a:p>
          <a:p>
            <a:pPr marL="0" lvl="0" indent="0" algn="l" rtl="0">
              <a:lnSpc>
                <a:spcPct val="115000"/>
              </a:lnSpc>
              <a:spcBef>
                <a:spcPts val="1400"/>
              </a:spcBef>
              <a:spcAft>
                <a:spcPts val="0"/>
              </a:spcAft>
              <a:buClr>
                <a:schemeClr val="dk1"/>
              </a:buClr>
              <a:buSzPts val="1100"/>
              <a:buFont typeface="Arial"/>
              <a:buNone/>
            </a:pPr>
            <a:r>
              <a:rPr lang="en" sz="1800" b="1" u="sng">
                <a:solidFill>
                  <a:schemeClr val="dk1"/>
                </a:solidFill>
                <a:latin typeface="Montserrat"/>
                <a:ea typeface="Montserrat"/>
                <a:cs typeface="Montserrat"/>
                <a:sym typeface="Montserrat"/>
              </a:rPr>
              <a:t>A</a:t>
            </a:r>
            <a:r>
              <a:rPr lang="en" sz="1300" b="1">
                <a:solidFill>
                  <a:schemeClr val="dk1"/>
                </a:solidFill>
                <a:latin typeface="Montserrat"/>
                <a:ea typeface="Montserrat"/>
                <a:cs typeface="Montserrat"/>
                <a:sym typeface="Montserrat"/>
              </a:rPr>
              <a:t>uthority:</a:t>
            </a:r>
            <a:r>
              <a:rPr lang="en" sz="1300">
                <a:solidFill>
                  <a:schemeClr val="dk1"/>
                </a:solidFill>
                <a:latin typeface="Montserrat"/>
                <a:ea typeface="Montserrat"/>
                <a:cs typeface="Montserrat"/>
                <a:sym typeface="Montserrat"/>
              </a:rPr>
              <a:t> </a:t>
            </a:r>
            <a:r>
              <a:rPr lang="en" sz="1200" i="1">
                <a:solidFill>
                  <a:schemeClr val="dk1"/>
                </a:solidFill>
                <a:latin typeface="Montserrat"/>
                <a:ea typeface="Montserrat"/>
                <a:cs typeface="Montserrat"/>
                <a:sym typeface="Montserrat"/>
              </a:rPr>
              <a:t>The source of the information.</a:t>
            </a:r>
            <a:endParaRPr sz="1200" i="1">
              <a:solidFill>
                <a:schemeClr val="dk1"/>
              </a:solidFill>
              <a:latin typeface="Montserrat"/>
              <a:ea typeface="Montserrat"/>
              <a:cs typeface="Montserrat"/>
              <a:sym typeface="Montserrat"/>
            </a:endParaRPr>
          </a:p>
          <a:p>
            <a:pPr marL="0" lvl="0" indent="0" algn="l" rtl="0">
              <a:lnSpc>
                <a:spcPct val="115000"/>
              </a:lnSpc>
              <a:spcBef>
                <a:spcPts val="1400"/>
              </a:spcBef>
              <a:spcAft>
                <a:spcPts val="0"/>
              </a:spcAft>
              <a:buClr>
                <a:schemeClr val="dk1"/>
              </a:buClr>
              <a:buSzPts val="1100"/>
              <a:buFont typeface="Arial"/>
              <a:buNone/>
            </a:pPr>
            <a:r>
              <a:rPr lang="en" sz="1800" b="1" u="sng">
                <a:solidFill>
                  <a:schemeClr val="dk1"/>
                </a:solidFill>
                <a:latin typeface="Montserrat"/>
                <a:ea typeface="Montserrat"/>
                <a:cs typeface="Montserrat"/>
                <a:sym typeface="Montserrat"/>
              </a:rPr>
              <a:t>A</a:t>
            </a:r>
            <a:r>
              <a:rPr lang="en" sz="1300" b="1">
                <a:solidFill>
                  <a:schemeClr val="dk1"/>
                </a:solidFill>
                <a:latin typeface="Montserrat"/>
                <a:ea typeface="Montserrat"/>
                <a:cs typeface="Montserrat"/>
                <a:sym typeface="Montserrat"/>
              </a:rPr>
              <a:t>ccuracy:</a:t>
            </a:r>
            <a:r>
              <a:rPr lang="en" sz="1300">
                <a:solidFill>
                  <a:schemeClr val="dk1"/>
                </a:solidFill>
                <a:latin typeface="Montserrat"/>
                <a:ea typeface="Montserrat"/>
                <a:cs typeface="Montserrat"/>
                <a:sym typeface="Montserrat"/>
              </a:rPr>
              <a:t> </a:t>
            </a:r>
            <a:r>
              <a:rPr lang="en" sz="1200" i="1">
                <a:solidFill>
                  <a:schemeClr val="dk1"/>
                </a:solidFill>
                <a:latin typeface="Montserrat"/>
                <a:ea typeface="Montserrat"/>
                <a:cs typeface="Montserrat"/>
                <a:sym typeface="Montserrat"/>
              </a:rPr>
              <a:t>The reliability, truthfulness and correctness of the content.</a:t>
            </a:r>
            <a:endParaRPr sz="1200" i="1">
              <a:solidFill>
                <a:schemeClr val="dk1"/>
              </a:solidFill>
              <a:latin typeface="Montserrat"/>
              <a:ea typeface="Montserrat"/>
              <a:cs typeface="Montserrat"/>
              <a:sym typeface="Montserrat"/>
            </a:endParaRPr>
          </a:p>
          <a:p>
            <a:pPr marL="0" lvl="0" indent="0" algn="l" rtl="0">
              <a:lnSpc>
                <a:spcPct val="115000"/>
              </a:lnSpc>
              <a:spcBef>
                <a:spcPts val="1400"/>
              </a:spcBef>
              <a:spcAft>
                <a:spcPts val="0"/>
              </a:spcAft>
              <a:buClr>
                <a:schemeClr val="dk1"/>
              </a:buClr>
              <a:buSzPts val="1100"/>
              <a:buFont typeface="Arial"/>
              <a:buNone/>
            </a:pPr>
            <a:r>
              <a:rPr lang="en" sz="1800" b="1" u="sng">
                <a:solidFill>
                  <a:schemeClr val="dk1"/>
                </a:solidFill>
                <a:latin typeface="Montserrat"/>
                <a:ea typeface="Montserrat"/>
                <a:cs typeface="Montserrat"/>
                <a:sym typeface="Montserrat"/>
              </a:rPr>
              <a:t>P</a:t>
            </a:r>
            <a:r>
              <a:rPr lang="en" sz="1300" b="1">
                <a:solidFill>
                  <a:schemeClr val="dk1"/>
                </a:solidFill>
                <a:latin typeface="Montserrat"/>
                <a:ea typeface="Montserrat"/>
                <a:cs typeface="Montserrat"/>
                <a:sym typeface="Montserrat"/>
              </a:rPr>
              <a:t>urpose:</a:t>
            </a:r>
            <a:r>
              <a:rPr lang="en" sz="1300">
                <a:solidFill>
                  <a:schemeClr val="dk1"/>
                </a:solidFill>
                <a:latin typeface="Montserrat"/>
                <a:ea typeface="Montserrat"/>
                <a:cs typeface="Montserrat"/>
                <a:sym typeface="Montserrat"/>
              </a:rPr>
              <a:t> </a:t>
            </a:r>
            <a:r>
              <a:rPr lang="en" sz="1200" i="1">
                <a:solidFill>
                  <a:schemeClr val="dk1"/>
                </a:solidFill>
                <a:latin typeface="Montserrat"/>
                <a:ea typeface="Montserrat"/>
                <a:cs typeface="Montserrat"/>
                <a:sym typeface="Montserrat"/>
              </a:rPr>
              <a:t>The reason the information exists.</a:t>
            </a:r>
            <a:endParaRPr sz="1200" i="1">
              <a:solidFill>
                <a:schemeClr val="dk1"/>
              </a:solidFill>
              <a:latin typeface="Montserrat"/>
              <a:ea typeface="Montserrat"/>
              <a:cs typeface="Montserrat"/>
              <a:sym typeface="Montserrat"/>
            </a:endParaRPr>
          </a:p>
          <a:p>
            <a:pPr marL="0" lvl="0" indent="0" algn="l" rtl="0">
              <a:spcBef>
                <a:spcPts val="400"/>
              </a:spcBef>
              <a:spcAft>
                <a:spcPts val="0"/>
              </a:spcAft>
              <a:buNone/>
            </a:pPr>
            <a:endParaRPr sz="1400"/>
          </a:p>
          <a:p>
            <a:pPr marL="0" lvl="0" indent="0" algn="l" rtl="0">
              <a:spcBef>
                <a:spcPts val="1600"/>
              </a:spcBef>
              <a:spcAft>
                <a:spcPts val="0"/>
              </a:spcAft>
              <a:buNone/>
            </a:pPr>
            <a:endParaRPr sz="1200">
              <a:latin typeface="Montserrat"/>
              <a:ea typeface="Montserrat"/>
              <a:cs typeface="Montserrat"/>
              <a:sym typeface="Montserrat"/>
            </a:endParaRPr>
          </a:p>
          <a:p>
            <a:pPr marL="0" lvl="0" indent="0" algn="l" rtl="0">
              <a:spcBef>
                <a:spcPts val="1600"/>
              </a:spcBef>
              <a:spcAft>
                <a:spcPts val="1600"/>
              </a:spcAft>
              <a:buNone/>
            </a:pPr>
            <a:r>
              <a:rPr lang="en" sz="1200">
                <a:latin typeface="Montserrat"/>
                <a:ea typeface="Montserrat"/>
                <a:cs typeface="Montserrat"/>
                <a:sym typeface="Montserrat"/>
              </a:rPr>
              <a:t>CRAAP Checklist from CSU Chico: </a:t>
            </a:r>
            <a:r>
              <a:rPr lang="en" sz="1200" u="sng">
                <a:solidFill>
                  <a:schemeClr val="hlink"/>
                </a:solidFill>
                <a:latin typeface="Montserrat"/>
                <a:ea typeface="Montserrat"/>
                <a:cs typeface="Montserrat"/>
                <a:sym typeface="Montserrat"/>
                <a:hlinkClick r:id="rId3"/>
              </a:rPr>
              <a:t>http://library.csuchico.edu/help/source-or-information-good</a:t>
            </a:r>
            <a:r>
              <a:rPr lang="en" sz="1200">
                <a:latin typeface="Montserrat"/>
                <a:ea typeface="Montserrat"/>
                <a:cs typeface="Montserrat"/>
                <a:sym typeface="Montserrat"/>
              </a:rPr>
              <a:t> </a:t>
            </a:r>
            <a:endParaRPr sz="12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3"/>
          <p:cNvPicPr preferRelativeResize="0"/>
          <p:nvPr/>
        </p:nvPicPr>
        <p:blipFill rotWithShape="1">
          <a:blip r:embed="rId3">
            <a:alphaModFix/>
          </a:blip>
          <a:srcRect t="15954" b="8715"/>
          <a:stretch/>
        </p:blipFill>
        <p:spPr>
          <a:xfrm>
            <a:off x="0" y="-22950"/>
            <a:ext cx="9143997" cy="5166454"/>
          </a:xfrm>
          <a:prstGeom prst="rect">
            <a:avLst/>
          </a:prstGeom>
          <a:noFill/>
          <a:ln>
            <a:noFill/>
          </a:ln>
        </p:spPr>
      </p:pic>
      <p:sp>
        <p:nvSpPr>
          <p:cNvPr id="130" name="Google Shape;130;p23"/>
          <p:cNvSpPr/>
          <p:nvPr/>
        </p:nvSpPr>
        <p:spPr>
          <a:xfrm>
            <a:off x="5021025" y="-22875"/>
            <a:ext cx="4122900" cy="5166300"/>
          </a:xfrm>
          <a:prstGeom prst="rect">
            <a:avLst/>
          </a:prstGeom>
          <a:solidFill>
            <a:srgbClr val="000000">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3"/>
          <p:cNvSpPr txBox="1">
            <a:spLocks noGrp="1"/>
          </p:cNvSpPr>
          <p:nvPr>
            <p:ph type="title"/>
          </p:nvPr>
        </p:nvSpPr>
        <p:spPr>
          <a:xfrm>
            <a:off x="5042925" y="1423650"/>
            <a:ext cx="4079100" cy="229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SemiBold"/>
                <a:ea typeface="Montserrat SemiBold"/>
                <a:cs typeface="Montserrat SemiBold"/>
                <a:sym typeface="Montserrat SemiBold"/>
              </a:rPr>
              <a:t>Implications:</a:t>
            </a:r>
            <a:endParaRPr>
              <a:solidFill>
                <a:srgbClr val="FFFFFF"/>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n">
                <a:solidFill>
                  <a:srgbClr val="FFFFFF"/>
                </a:solidFill>
                <a:latin typeface="Montserrat SemiBold"/>
                <a:ea typeface="Montserrat SemiBold"/>
                <a:cs typeface="Montserrat SemiBold"/>
                <a:sym typeface="Montserrat SemiBold"/>
              </a:rPr>
              <a:t>Outside the Classroom</a:t>
            </a:r>
            <a:endParaRPr>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4"/>
          <p:cNvPicPr preferRelativeResize="0"/>
          <p:nvPr/>
        </p:nvPicPr>
        <p:blipFill>
          <a:blip r:embed="rId3">
            <a:alphaModFix/>
          </a:blip>
          <a:stretch>
            <a:fillRect/>
          </a:stretch>
        </p:blipFill>
        <p:spPr>
          <a:xfrm>
            <a:off x="811001" y="152400"/>
            <a:ext cx="3578349" cy="4982876"/>
          </a:xfrm>
          <a:prstGeom prst="rect">
            <a:avLst/>
          </a:prstGeom>
          <a:noFill/>
          <a:ln>
            <a:noFill/>
          </a:ln>
        </p:spPr>
      </p:pic>
      <p:pic>
        <p:nvPicPr>
          <p:cNvPr id="137" name="Google Shape;137;p24"/>
          <p:cNvPicPr preferRelativeResize="0"/>
          <p:nvPr/>
        </p:nvPicPr>
        <p:blipFill>
          <a:blip r:embed="rId4">
            <a:alphaModFix/>
          </a:blip>
          <a:stretch>
            <a:fillRect/>
          </a:stretch>
        </p:blipFill>
        <p:spPr>
          <a:xfrm>
            <a:off x="4946175" y="224475"/>
            <a:ext cx="3329026"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5"/>
          <p:cNvPicPr preferRelativeResize="0"/>
          <p:nvPr/>
        </p:nvPicPr>
        <p:blipFill rotWithShape="1">
          <a:blip r:embed="rId3">
            <a:alphaModFix/>
          </a:blip>
          <a:srcRect t="12807" b="12815"/>
          <a:stretch/>
        </p:blipFill>
        <p:spPr>
          <a:xfrm>
            <a:off x="-29275" y="0"/>
            <a:ext cx="9220547" cy="5143499"/>
          </a:xfrm>
          <a:prstGeom prst="rect">
            <a:avLst/>
          </a:prstGeom>
          <a:noFill/>
          <a:ln>
            <a:noFill/>
          </a:ln>
        </p:spPr>
      </p:pic>
      <p:sp>
        <p:nvSpPr>
          <p:cNvPr id="143" name="Google Shape;143;p25"/>
          <p:cNvSpPr txBox="1">
            <a:spLocks noGrp="1"/>
          </p:cNvSpPr>
          <p:nvPr>
            <p:ph type="title"/>
          </p:nvPr>
        </p:nvSpPr>
        <p:spPr>
          <a:xfrm>
            <a:off x="832950" y="526350"/>
            <a:ext cx="7478100" cy="4090800"/>
          </a:xfrm>
          <a:prstGeom prst="rect">
            <a:avLst/>
          </a:prstGeom>
          <a:solidFill>
            <a:srgbClr val="FFFFFF">
              <a:alpha val="83460"/>
            </a:srgbClr>
          </a:solidFill>
        </p:spPr>
        <p:txBody>
          <a:bodyPr spcFirstLastPara="1" wrap="square" lIns="91425" tIns="91425" rIns="91425" bIns="91425" anchor="ctr" anchorCtr="0">
            <a:noAutofit/>
          </a:bodyPr>
          <a:lstStyle/>
          <a:p>
            <a:pPr marL="0" lvl="0" indent="0" algn="ctr" rtl="0">
              <a:spcBef>
                <a:spcPts val="600"/>
              </a:spcBef>
              <a:spcAft>
                <a:spcPts val="0"/>
              </a:spcAft>
              <a:buNone/>
            </a:pPr>
            <a:endParaRPr sz="2400">
              <a:solidFill>
                <a:srgbClr val="263238"/>
              </a:solidFill>
              <a:latin typeface="Montserrat"/>
              <a:ea typeface="Montserrat"/>
              <a:cs typeface="Montserrat"/>
              <a:sym typeface="Montserrat"/>
            </a:endParaRPr>
          </a:p>
          <a:p>
            <a:pPr marL="0" lvl="0" indent="0" algn="ctr" rtl="0">
              <a:lnSpc>
                <a:spcPct val="115000"/>
              </a:lnSpc>
              <a:spcBef>
                <a:spcPts val="0"/>
              </a:spcBef>
              <a:spcAft>
                <a:spcPts val="0"/>
              </a:spcAft>
              <a:buNone/>
            </a:pPr>
            <a:endParaRPr sz="1800">
              <a:latin typeface="Montserrat Light"/>
              <a:ea typeface="Montserrat Light"/>
              <a:cs typeface="Montserrat Light"/>
              <a:sym typeface="Montserrat Light"/>
            </a:endParaRPr>
          </a:p>
          <a:p>
            <a:pPr marL="0" lvl="0" indent="0" algn="ctr" rtl="0">
              <a:lnSpc>
                <a:spcPct val="115000"/>
              </a:lnSpc>
              <a:spcBef>
                <a:spcPts val="0"/>
              </a:spcBef>
              <a:spcAft>
                <a:spcPts val="0"/>
              </a:spcAft>
              <a:buNone/>
            </a:pPr>
            <a:endParaRPr sz="1800">
              <a:latin typeface="Montserrat Light"/>
              <a:ea typeface="Montserrat Light"/>
              <a:cs typeface="Montserrat Light"/>
              <a:sym typeface="Montserrat Light"/>
            </a:endParaRPr>
          </a:p>
          <a:p>
            <a:pPr marL="0" lvl="0" indent="0" algn="ctr" rtl="0">
              <a:lnSpc>
                <a:spcPct val="115000"/>
              </a:lnSpc>
              <a:spcBef>
                <a:spcPts val="0"/>
              </a:spcBef>
              <a:spcAft>
                <a:spcPts val="0"/>
              </a:spcAft>
              <a:buNone/>
            </a:pPr>
            <a:r>
              <a:rPr lang="en" sz="1800">
                <a:latin typeface="Montserrat Light"/>
                <a:ea typeface="Montserrat Light"/>
                <a:cs typeface="Montserrat Light"/>
                <a:sym typeface="Montserrat Light"/>
              </a:rPr>
              <a:t>“Jenny and I had worked on dozens of academic studies over the years, but putting together an utterly perfect and unassailable one - in a matter of days, no less - was a bit of a leap. The pressure was intense. </a:t>
            </a:r>
            <a:r>
              <a:rPr lang="en" sz="1800">
                <a:highlight>
                  <a:srgbClr val="FFFF00"/>
                </a:highlight>
                <a:latin typeface="Montserrat Light"/>
                <a:ea typeface="Montserrat Light"/>
                <a:cs typeface="Montserrat Light"/>
                <a:sym typeface="Montserrat Light"/>
              </a:rPr>
              <a:t>One minor error, even one that didn't affect the findings, would give critics the ammunition to undermine me.</a:t>
            </a:r>
            <a:r>
              <a:rPr lang="en" sz="1800">
                <a:latin typeface="Montserrat Light"/>
                <a:ea typeface="Montserrat Light"/>
                <a:cs typeface="Montserrat Light"/>
                <a:sym typeface="Montserrat Light"/>
              </a:rPr>
              <a:t> One minor error and all our efforts would be for nothing, and the Flint kids would go on being poisoned. I was already out on a limb - and already being ignored. We had to produce a study that couldn't be.”</a:t>
            </a:r>
            <a:endParaRPr sz="1800">
              <a:latin typeface="Montserrat Light"/>
              <a:ea typeface="Montserrat Light"/>
              <a:cs typeface="Montserrat Light"/>
              <a:sym typeface="Montserrat Light"/>
            </a:endParaRPr>
          </a:p>
          <a:p>
            <a:pPr marL="0" lvl="0" indent="0" algn="ctr" rtl="0">
              <a:lnSpc>
                <a:spcPct val="115000"/>
              </a:lnSpc>
              <a:spcBef>
                <a:spcPts val="0"/>
              </a:spcBef>
              <a:spcAft>
                <a:spcPts val="0"/>
              </a:spcAft>
              <a:buNone/>
            </a:pPr>
            <a:r>
              <a:rPr lang="en" sz="1800">
                <a:latin typeface="Montserrat Light"/>
                <a:ea typeface="Montserrat Light"/>
                <a:cs typeface="Montserrat Light"/>
                <a:sym typeface="Montserrat Light"/>
              </a:rPr>
              <a:t> </a:t>
            </a:r>
            <a:endParaRPr sz="1800">
              <a:latin typeface="Montserrat Light"/>
              <a:ea typeface="Montserrat Light"/>
              <a:cs typeface="Montserrat Light"/>
              <a:sym typeface="Montserrat Light"/>
            </a:endParaRPr>
          </a:p>
          <a:p>
            <a:pPr marL="0" lvl="0" indent="0" algn="ctr" rtl="0">
              <a:lnSpc>
                <a:spcPct val="115000"/>
              </a:lnSpc>
              <a:spcBef>
                <a:spcPts val="0"/>
              </a:spcBef>
              <a:spcAft>
                <a:spcPts val="0"/>
              </a:spcAft>
              <a:buNone/>
            </a:pPr>
            <a:r>
              <a:rPr lang="en" sz="1800">
                <a:latin typeface="Montserrat Light"/>
                <a:ea typeface="Montserrat Light"/>
                <a:cs typeface="Montserrat Light"/>
                <a:sym typeface="Montserrat Light"/>
              </a:rPr>
              <a:t>-Dr. Mona Hanna-Attisha</a:t>
            </a:r>
            <a:endParaRPr sz="1800">
              <a:latin typeface="Montserrat Light"/>
              <a:ea typeface="Montserrat Light"/>
              <a:cs typeface="Montserrat Light"/>
              <a:sym typeface="Montserrat Light"/>
            </a:endParaRPr>
          </a:p>
          <a:p>
            <a:pPr marL="0" lvl="0" indent="0" algn="ctr" rtl="0">
              <a:lnSpc>
                <a:spcPct val="115000"/>
              </a:lnSpc>
              <a:spcBef>
                <a:spcPts val="0"/>
              </a:spcBef>
              <a:spcAft>
                <a:spcPts val="0"/>
              </a:spcAft>
              <a:buNone/>
            </a:pPr>
            <a:r>
              <a:rPr lang="en" sz="1800" i="1">
                <a:latin typeface="Montserrat Light"/>
                <a:ea typeface="Montserrat Light"/>
                <a:cs typeface="Montserrat Light"/>
                <a:sym typeface="Montserrat Light"/>
              </a:rPr>
              <a:t>What the Eyes Don't See</a:t>
            </a:r>
            <a:endParaRPr sz="1800">
              <a:latin typeface="Montserrat Light"/>
              <a:ea typeface="Montserrat Light"/>
              <a:cs typeface="Montserrat Light"/>
              <a:sym typeface="Montserrat Light"/>
            </a:endParaRPr>
          </a:p>
          <a:p>
            <a:pPr marL="0" lvl="0" indent="0" algn="ctr" rtl="0">
              <a:spcBef>
                <a:spcPts val="600"/>
              </a:spcBef>
              <a:spcAft>
                <a:spcPts val="0"/>
              </a:spcAft>
              <a:buNone/>
            </a:pPr>
            <a:endParaRPr sz="2400">
              <a:solidFill>
                <a:srgbClr val="263238"/>
              </a:solidFill>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6"/>
          <p:cNvPicPr preferRelativeResize="0"/>
          <p:nvPr/>
        </p:nvPicPr>
        <p:blipFill rotWithShape="1">
          <a:blip r:embed="rId3">
            <a:alphaModFix/>
          </a:blip>
          <a:srcRect t="15954" b="8715"/>
          <a:stretch/>
        </p:blipFill>
        <p:spPr>
          <a:xfrm>
            <a:off x="0" y="-22950"/>
            <a:ext cx="9143997" cy="5166454"/>
          </a:xfrm>
          <a:prstGeom prst="rect">
            <a:avLst/>
          </a:prstGeom>
          <a:noFill/>
          <a:ln>
            <a:noFill/>
          </a:ln>
        </p:spPr>
      </p:pic>
      <p:sp>
        <p:nvSpPr>
          <p:cNvPr id="149" name="Google Shape;149;p26"/>
          <p:cNvSpPr/>
          <p:nvPr/>
        </p:nvSpPr>
        <p:spPr>
          <a:xfrm>
            <a:off x="5021025" y="-22875"/>
            <a:ext cx="4122900" cy="5166300"/>
          </a:xfrm>
          <a:prstGeom prst="rect">
            <a:avLst/>
          </a:prstGeom>
          <a:solidFill>
            <a:srgbClr val="000000">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txBox="1">
            <a:spLocks noGrp="1"/>
          </p:cNvSpPr>
          <p:nvPr>
            <p:ph type="title"/>
          </p:nvPr>
        </p:nvSpPr>
        <p:spPr>
          <a:xfrm>
            <a:off x="5042925" y="1423650"/>
            <a:ext cx="4079100" cy="229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SemiBold"/>
                <a:ea typeface="Montserrat SemiBold"/>
                <a:cs typeface="Montserrat SemiBold"/>
                <a:sym typeface="Montserrat SemiBold"/>
              </a:rPr>
              <a:t>Teaching Examples</a:t>
            </a:r>
            <a:endParaRPr>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7">
            <a:hlinkClick r:id="rId3"/>
          </p:cNvPr>
          <p:cNvPicPr preferRelativeResize="0"/>
          <p:nvPr/>
        </p:nvPicPr>
        <p:blipFill>
          <a:blip r:embed="rId4">
            <a:alphaModFix/>
          </a:blip>
          <a:stretch>
            <a:fillRect/>
          </a:stretch>
        </p:blipFill>
        <p:spPr>
          <a:xfrm>
            <a:off x="745325" y="84200"/>
            <a:ext cx="7653349" cy="4577775"/>
          </a:xfrm>
          <a:prstGeom prst="rect">
            <a:avLst/>
          </a:prstGeom>
          <a:noFill/>
          <a:ln>
            <a:noFill/>
          </a:ln>
        </p:spPr>
      </p:pic>
      <p:sp>
        <p:nvSpPr>
          <p:cNvPr id="156" name="Google Shape;156;p27"/>
          <p:cNvSpPr txBox="1"/>
          <p:nvPr/>
        </p:nvSpPr>
        <p:spPr>
          <a:xfrm>
            <a:off x="745325" y="4737300"/>
            <a:ext cx="7814700" cy="4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Video created by Emilia Marcyk: </a:t>
            </a:r>
            <a:r>
              <a:rPr lang="en" u="sng">
                <a:solidFill>
                  <a:schemeClr val="hlink"/>
                </a:solidFill>
                <a:latin typeface="Montserrat"/>
                <a:ea typeface="Montserrat"/>
                <a:cs typeface="Montserrat"/>
                <a:sym typeface="Montserrat"/>
                <a:hlinkClick r:id="rId3"/>
              </a:rPr>
              <a:t>view video on MSU MediaSpace</a:t>
            </a:r>
            <a:endParaRPr>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241800" y="356300"/>
            <a:ext cx="8660400" cy="72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highlight>
                  <a:srgbClr val="000000"/>
                </a:highlight>
                <a:latin typeface="Montserrat SemiBold"/>
                <a:ea typeface="Montserrat SemiBold"/>
                <a:cs typeface="Montserrat SemiBold"/>
                <a:sym typeface="Montserrat SemiBold"/>
              </a:rPr>
              <a:t>Peer Reviewed Article Questions (Standard)</a:t>
            </a:r>
            <a:endParaRPr>
              <a:solidFill>
                <a:srgbClr val="FFFFFF"/>
              </a:solidFill>
              <a:highlight>
                <a:srgbClr val="000000"/>
              </a:highlight>
              <a:latin typeface="Montserrat SemiBold"/>
              <a:ea typeface="Montserrat SemiBold"/>
              <a:cs typeface="Montserrat SemiBold"/>
              <a:sym typeface="Montserrat SemiBold"/>
            </a:endParaRPr>
          </a:p>
        </p:txBody>
      </p:sp>
      <p:sp>
        <p:nvSpPr>
          <p:cNvPr id="162" name="Google Shape;162;p28"/>
          <p:cNvSpPr txBox="1">
            <a:spLocks noGrp="1"/>
          </p:cNvSpPr>
          <p:nvPr>
            <p:ph type="body" idx="1"/>
          </p:nvPr>
        </p:nvSpPr>
        <p:spPr>
          <a:xfrm>
            <a:off x="381700" y="1274300"/>
            <a:ext cx="8660400" cy="3622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Who is the author of the article? Are they an expert in their field?</a:t>
            </a:r>
            <a:endParaRPr>
              <a:solidFill>
                <a:schemeClr val="dk1"/>
              </a:solidFill>
              <a:latin typeface="Montserrat"/>
              <a:ea typeface="Montserrat"/>
              <a:cs typeface="Montserrat"/>
              <a:sym typeface="Montserrat"/>
            </a:endParaRPr>
          </a:p>
          <a:p>
            <a:pPr marL="457200" lvl="0" indent="-342900" algn="l" rtl="0">
              <a:spcBef>
                <a:spcPts val="100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Does the document use straightforward or technical language? Would you describe the writing as formal, informal, or in between?</a:t>
            </a:r>
            <a:endParaRPr>
              <a:solidFill>
                <a:schemeClr val="dk1"/>
              </a:solidFill>
              <a:latin typeface="Montserrat"/>
              <a:ea typeface="Montserrat"/>
              <a:cs typeface="Montserrat"/>
              <a:sym typeface="Montserrat"/>
            </a:endParaRPr>
          </a:p>
          <a:p>
            <a:pPr marL="457200" lvl="0" indent="-342900" algn="l" rtl="0">
              <a:spcBef>
                <a:spcPts val="100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Where was the article published? Who is the audience for that publication?</a:t>
            </a:r>
            <a:endParaRPr>
              <a:solidFill>
                <a:schemeClr val="dk1"/>
              </a:solidFill>
              <a:latin typeface="Montserrat"/>
              <a:ea typeface="Montserrat"/>
              <a:cs typeface="Montserrat"/>
              <a:sym typeface="Montserrat"/>
            </a:endParaRPr>
          </a:p>
          <a:p>
            <a:pPr marL="457200" lvl="0" indent="-342900" algn="l" rtl="0">
              <a:spcBef>
                <a:spcPts val="100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What evidence does the author use to support their claims?</a:t>
            </a:r>
            <a:endParaRPr>
              <a:solidFill>
                <a:schemeClr val="dk1"/>
              </a:solidFill>
              <a:latin typeface="Montserrat"/>
              <a:ea typeface="Montserrat"/>
              <a:cs typeface="Montserrat"/>
              <a:sym typeface="Montserrat"/>
            </a:endParaRPr>
          </a:p>
          <a:p>
            <a:pPr marL="457200" lvl="0" indent="0" algn="l" rtl="0">
              <a:spcBef>
                <a:spcPts val="1000"/>
              </a:spcBef>
              <a:spcAft>
                <a:spcPts val="0"/>
              </a:spcAft>
              <a:buNone/>
            </a:pPr>
            <a:endParaRPr sz="2400">
              <a:solidFill>
                <a:schemeClr val="dk1"/>
              </a:solidFill>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02575" y="180450"/>
            <a:ext cx="8481000" cy="101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rgbClr val="FFFFFF"/>
                </a:solidFill>
                <a:highlight>
                  <a:srgbClr val="000000"/>
                </a:highlight>
                <a:latin typeface="Montserrat SemiBold"/>
                <a:ea typeface="Montserrat SemiBold"/>
                <a:cs typeface="Montserrat SemiBold"/>
                <a:sym typeface="Montserrat SemiBold"/>
              </a:rPr>
              <a:t>Rewritten Peer Reviewed Article Questions (with Productive Uncertainty)</a:t>
            </a:r>
            <a:endParaRPr sz="3000" b="1">
              <a:solidFill>
                <a:srgbClr val="FFFFFF"/>
              </a:solidFill>
              <a:highlight>
                <a:srgbClr val="000000"/>
              </a:highlight>
            </a:endParaRPr>
          </a:p>
        </p:txBody>
      </p:sp>
      <p:sp>
        <p:nvSpPr>
          <p:cNvPr id="168" name="Google Shape;168;p29"/>
          <p:cNvSpPr txBox="1">
            <a:spLocks noGrp="1"/>
          </p:cNvSpPr>
          <p:nvPr>
            <p:ph type="body" idx="1"/>
          </p:nvPr>
        </p:nvSpPr>
        <p:spPr>
          <a:xfrm>
            <a:off x="562700" y="1296675"/>
            <a:ext cx="8036100" cy="3085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What can we know and what can we not know from reading this article?</a:t>
            </a:r>
            <a:endParaRPr>
              <a:solidFill>
                <a:schemeClr val="dk1"/>
              </a:solidFill>
              <a:latin typeface="Montserrat"/>
              <a:ea typeface="Montserrat"/>
              <a:cs typeface="Montserrat"/>
              <a:sym typeface="Montserrat"/>
            </a:endParaRPr>
          </a:p>
          <a:p>
            <a:pPr marL="457200" lvl="0" indent="-342900" algn="l" rtl="0">
              <a:spcBef>
                <a:spcPts val="100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How certain/uncertain is the author about their claims? Do the data support that level of certainty? </a:t>
            </a:r>
            <a:endParaRPr>
              <a:solidFill>
                <a:schemeClr val="dk1"/>
              </a:solidFill>
              <a:latin typeface="Montserrat"/>
              <a:ea typeface="Montserrat"/>
              <a:cs typeface="Montserrat"/>
              <a:sym typeface="Montserrat"/>
            </a:endParaRPr>
          </a:p>
          <a:p>
            <a:pPr marL="457200" lvl="0" indent="-342900" algn="l" rtl="0">
              <a:spcBef>
                <a:spcPts val="100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How does the article relate to other information about the same or similar content?</a:t>
            </a:r>
            <a:endParaRPr>
              <a:solidFill>
                <a:schemeClr val="dk1"/>
              </a:solidFill>
              <a:latin typeface="Montserrat"/>
              <a:ea typeface="Montserrat"/>
              <a:cs typeface="Montserrat"/>
              <a:sym typeface="Montserrat"/>
            </a:endParaRPr>
          </a:p>
          <a:p>
            <a:pPr marL="457200" lvl="0" indent="-342900" algn="l" rtl="0">
              <a:spcBef>
                <a:spcPts val="100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Who is the author, and what is their connection to the content?</a:t>
            </a:r>
            <a:endParaRPr>
              <a:solidFill>
                <a:schemeClr val="dk1"/>
              </a:solidFill>
              <a:latin typeface="Montserrat"/>
              <a:ea typeface="Montserrat"/>
              <a:cs typeface="Montserrat"/>
              <a:sym typeface="Montserrat"/>
            </a:endParaRPr>
          </a:p>
          <a:p>
            <a:pPr marL="457200" lvl="0" indent="-342900" algn="l" rtl="0">
              <a:spcBef>
                <a:spcPts val="1000"/>
              </a:spcBef>
              <a:spcAft>
                <a:spcPts val="0"/>
              </a:spcAft>
              <a:buClr>
                <a:schemeClr val="dk1"/>
              </a:buClr>
              <a:buSzPts val="1800"/>
              <a:buFont typeface="Montserrat"/>
              <a:buChar char="●"/>
            </a:pPr>
            <a:r>
              <a:rPr lang="en">
                <a:solidFill>
                  <a:schemeClr val="dk1"/>
                </a:solidFill>
                <a:latin typeface="Montserrat"/>
                <a:ea typeface="Montserrat"/>
                <a:cs typeface="Montserrat"/>
                <a:sym typeface="Montserrat"/>
              </a:rPr>
              <a:t>How is the publisher/journal connected to larger conversations about similar topics?  </a:t>
            </a:r>
            <a:endParaRPr>
              <a:solidFill>
                <a:schemeClr val="dk1"/>
              </a:solidFill>
              <a:latin typeface="Montserrat"/>
              <a:ea typeface="Montserrat"/>
              <a:cs typeface="Montserrat"/>
              <a:sym typeface="Montserrat"/>
            </a:endParaRPr>
          </a:p>
          <a:p>
            <a:pPr marL="0" lvl="0" indent="0" algn="l" rtl="0">
              <a:spcBef>
                <a:spcPts val="10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505325" y="151250"/>
            <a:ext cx="7944000" cy="70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Montserrat SemiBold"/>
                <a:ea typeface="Montserrat SemiBold"/>
                <a:cs typeface="Montserrat SemiBold"/>
                <a:sym typeface="Montserrat SemiBold"/>
              </a:rPr>
              <a:t>Exercise: Deflating headlines</a:t>
            </a:r>
            <a:endParaRPr sz="2400">
              <a:latin typeface="Montserrat SemiBold"/>
              <a:ea typeface="Montserrat SemiBold"/>
              <a:cs typeface="Montserrat SemiBold"/>
              <a:sym typeface="Montserrat SemiBold"/>
            </a:endParaRPr>
          </a:p>
        </p:txBody>
      </p:sp>
      <p:pic>
        <p:nvPicPr>
          <p:cNvPr id="174" name="Google Shape;174;p30"/>
          <p:cNvPicPr preferRelativeResize="0"/>
          <p:nvPr/>
        </p:nvPicPr>
        <p:blipFill>
          <a:blip r:embed="rId3">
            <a:alphaModFix/>
          </a:blip>
          <a:stretch>
            <a:fillRect/>
          </a:stretch>
        </p:blipFill>
        <p:spPr>
          <a:xfrm>
            <a:off x="865825" y="853850"/>
            <a:ext cx="3542300" cy="4380131"/>
          </a:xfrm>
          <a:prstGeom prst="rect">
            <a:avLst/>
          </a:prstGeom>
          <a:noFill/>
          <a:ln>
            <a:noFill/>
          </a:ln>
        </p:spPr>
      </p:pic>
      <p:pic>
        <p:nvPicPr>
          <p:cNvPr id="175" name="Google Shape;175;p30"/>
          <p:cNvPicPr preferRelativeResize="0"/>
          <p:nvPr/>
        </p:nvPicPr>
        <p:blipFill>
          <a:blip r:embed="rId4">
            <a:alphaModFix/>
          </a:blip>
          <a:stretch>
            <a:fillRect/>
          </a:stretch>
        </p:blipFill>
        <p:spPr>
          <a:xfrm>
            <a:off x="4907125" y="853861"/>
            <a:ext cx="3542300" cy="43801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2252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Montserrat SemiBold"/>
                <a:ea typeface="Montserrat SemiBold"/>
                <a:cs typeface="Montserrat SemiBold"/>
                <a:sym typeface="Montserrat SemiBold"/>
              </a:rPr>
              <a:t>Exercise: Looking at Uncertainty in Scientific Literature</a:t>
            </a:r>
            <a:endParaRPr sz="2400">
              <a:latin typeface="Montserrat SemiBold"/>
              <a:ea typeface="Montserrat SemiBold"/>
              <a:cs typeface="Montserrat SemiBold"/>
              <a:sym typeface="Montserrat SemiBold"/>
            </a:endParaRPr>
          </a:p>
        </p:txBody>
      </p:sp>
      <p:pic>
        <p:nvPicPr>
          <p:cNvPr id="181" name="Google Shape;181;p31"/>
          <p:cNvPicPr preferRelativeResize="0"/>
          <p:nvPr/>
        </p:nvPicPr>
        <p:blipFill>
          <a:blip r:embed="rId3">
            <a:alphaModFix/>
          </a:blip>
          <a:stretch>
            <a:fillRect/>
          </a:stretch>
        </p:blipFill>
        <p:spPr>
          <a:xfrm>
            <a:off x="391628" y="1115776"/>
            <a:ext cx="5370053" cy="2766925"/>
          </a:xfrm>
          <a:prstGeom prst="rect">
            <a:avLst/>
          </a:prstGeom>
          <a:noFill/>
          <a:ln w="9525" cap="flat" cmpd="sng">
            <a:solidFill>
              <a:schemeClr val="dk2"/>
            </a:solidFill>
            <a:prstDash val="solid"/>
            <a:round/>
            <a:headEnd type="none" w="sm" len="sm"/>
            <a:tailEnd type="none" w="sm" len="sm"/>
          </a:ln>
        </p:spPr>
      </p:pic>
      <p:pic>
        <p:nvPicPr>
          <p:cNvPr id="182" name="Google Shape;182;p31"/>
          <p:cNvPicPr preferRelativeResize="0"/>
          <p:nvPr/>
        </p:nvPicPr>
        <p:blipFill>
          <a:blip r:embed="rId4">
            <a:alphaModFix/>
          </a:blip>
          <a:stretch>
            <a:fillRect/>
          </a:stretch>
        </p:blipFill>
        <p:spPr>
          <a:xfrm>
            <a:off x="1895133" y="3460648"/>
            <a:ext cx="6973775" cy="12690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Montserrat SemiBold"/>
                <a:ea typeface="Montserrat SemiBold"/>
                <a:cs typeface="Montserrat SemiBold"/>
                <a:sym typeface="Montserrat SemiBold"/>
              </a:rPr>
              <a:t>About Us</a:t>
            </a:r>
            <a:endParaRPr>
              <a:solidFill>
                <a:srgbClr val="FFFFFF"/>
              </a:solidFill>
              <a:latin typeface="Montserrat SemiBold"/>
              <a:ea typeface="Montserrat SemiBold"/>
              <a:cs typeface="Montserrat SemiBold"/>
              <a:sym typeface="Montserrat SemiBold"/>
            </a:endParaRPr>
          </a:p>
        </p:txBody>
      </p:sp>
      <p:sp>
        <p:nvSpPr>
          <p:cNvPr id="64" name="Google Shape;64;p14"/>
          <p:cNvSpPr txBox="1">
            <a:spLocks noGrp="1"/>
          </p:cNvSpPr>
          <p:nvPr>
            <p:ph type="body" idx="1"/>
          </p:nvPr>
        </p:nvSpPr>
        <p:spPr>
          <a:xfrm>
            <a:off x="311700" y="3012650"/>
            <a:ext cx="3999900" cy="1556100"/>
          </a:xfrm>
          <a:prstGeom prst="rect">
            <a:avLst/>
          </a:prstGeom>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 b="1">
                <a:solidFill>
                  <a:srgbClr val="FFFFFF"/>
                </a:solidFill>
                <a:latin typeface="Montserrat"/>
                <a:ea typeface="Montserrat"/>
                <a:cs typeface="Montserrat"/>
                <a:sym typeface="Montserrat"/>
              </a:rPr>
              <a:t>Emilia Marcyk (presenting)</a:t>
            </a:r>
            <a:endParaRPr b="1">
              <a:solidFill>
                <a:srgbClr val="FFFFFF"/>
              </a:solidFill>
              <a:latin typeface="Montserrat"/>
              <a:ea typeface="Montserrat"/>
              <a:cs typeface="Montserrat"/>
              <a:sym typeface="Montserrat"/>
            </a:endParaRPr>
          </a:p>
          <a:p>
            <a:pPr marL="0" lvl="0" indent="0" algn="l" rtl="0">
              <a:lnSpc>
                <a:spcPct val="100000"/>
              </a:lnSpc>
              <a:spcBef>
                <a:spcPts val="600"/>
              </a:spcBef>
              <a:spcAft>
                <a:spcPts val="0"/>
              </a:spcAft>
              <a:buNone/>
            </a:pPr>
            <a:r>
              <a:rPr lang="en">
                <a:solidFill>
                  <a:srgbClr val="FFFFFF"/>
                </a:solidFill>
                <a:latin typeface="Montserrat Light"/>
                <a:ea typeface="Montserrat Light"/>
                <a:cs typeface="Montserrat Light"/>
                <a:sym typeface="Montserrat Light"/>
              </a:rPr>
              <a:t>Works mostly with first year students in writing classes</a:t>
            </a:r>
            <a:endParaRPr>
              <a:solidFill>
                <a:srgbClr val="FFFFFF"/>
              </a:solidFill>
              <a:latin typeface="Montserrat Light"/>
              <a:ea typeface="Montserrat Light"/>
              <a:cs typeface="Montserrat Light"/>
              <a:sym typeface="Montserrat Light"/>
            </a:endParaRPr>
          </a:p>
          <a:p>
            <a:pPr marL="0" lvl="0" indent="0" algn="l" rtl="0">
              <a:lnSpc>
                <a:spcPct val="100000"/>
              </a:lnSpc>
              <a:spcBef>
                <a:spcPts val="600"/>
              </a:spcBef>
              <a:spcAft>
                <a:spcPts val="0"/>
              </a:spcAft>
              <a:buNone/>
            </a:pPr>
            <a:r>
              <a:rPr lang="en">
                <a:solidFill>
                  <a:srgbClr val="FFFFFF"/>
                </a:solidFill>
                <a:latin typeface="Montserrat Light"/>
                <a:ea typeface="Montserrat Light"/>
                <a:cs typeface="Montserrat Light"/>
                <a:sym typeface="Montserrat Light"/>
              </a:rPr>
              <a:t>Often asked to teach students to find “good” or “reliable” information</a:t>
            </a:r>
            <a:endParaRPr>
              <a:solidFill>
                <a:srgbClr val="FFFFFF"/>
              </a:solidFill>
              <a:latin typeface="Montserrat Light"/>
              <a:ea typeface="Montserrat Light"/>
              <a:cs typeface="Montserrat Light"/>
              <a:sym typeface="Montserrat Light"/>
            </a:endParaRPr>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65" name="Google Shape;65;p14"/>
          <p:cNvSpPr txBox="1">
            <a:spLocks noGrp="1"/>
          </p:cNvSpPr>
          <p:nvPr>
            <p:ph type="body" idx="2"/>
          </p:nvPr>
        </p:nvSpPr>
        <p:spPr>
          <a:xfrm>
            <a:off x="4832400" y="3012775"/>
            <a:ext cx="3999900" cy="1556100"/>
          </a:xfrm>
          <a:prstGeom prst="rect">
            <a:avLst/>
          </a:prstGeom>
        </p:spPr>
        <p:txBody>
          <a:bodyPr spcFirstLastPara="1" wrap="square" lIns="91425" tIns="91425" rIns="91425" bIns="91425" anchor="t" anchorCtr="0">
            <a:noAutofit/>
          </a:bodyPr>
          <a:lstStyle/>
          <a:p>
            <a:pPr marL="0" lvl="0" indent="0" algn="ctr" rtl="0">
              <a:lnSpc>
                <a:spcPct val="100000"/>
              </a:lnSpc>
              <a:spcBef>
                <a:spcPts val="600"/>
              </a:spcBef>
              <a:spcAft>
                <a:spcPts val="0"/>
              </a:spcAft>
              <a:buNone/>
            </a:pPr>
            <a:r>
              <a:rPr lang="en" b="1">
                <a:solidFill>
                  <a:srgbClr val="FFFFFF"/>
                </a:solidFill>
                <a:latin typeface="Montserrat"/>
                <a:ea typeface="Montserrat"/>
                <a:cs typeface="Montserrat"/>
                <a:sym typeface="Montserrat"/>
              </a:rPr>
              <a:t>Chana Kraus-Friedberg (collaborator)</a:t>
            </a:r>
            <a:endParaRPr b="1">
              <a:solidFill>
                <a:srgbClr val="FFFFFF"/>
              </a:solidFill>
              <a:latin typeface="Montserrat"/>
              <a:ea typeface="Montserrat"/>
              <a:cs typeface="Montserrat"/>
              <a:sym typeface="Montserrat"/>
            </a:endParaRPr>
          </a:p>
          <a:p>
            <a:pPr marL="0" lvl="0" indent="0" algn="l" rtl="0">
              <a:lnSpc>
                <a:spcPct val="100000"/>
              </a:lnSpc>
              <a:spcBef>
                <a:spcPts val="600"/>
              </a:spcBef>
              <a:spcAft>
                <a:spcPts val="0"/>
              </a:spcAft>
              <a:buNone/>
            </a:pPr>
            <a:r>
              <a:rPr lang="en">
                <a:solidFill>
                  <a:srgbClr val="FFFFFF"/>
                </a:solidFill>
                <a:latin typeface="Montserrat Light"/>
                <a:ea typeface="Montserrat Light"/>
                <a:cs typeface="Montserrat Light"/>
                <a:sym typeface="Montserrat Light"/>
              </a:rPr>
              <a:t>Works mostly with medical students and graduate students in public health</a:t>
            </a:r>
            <a:endParaRPr>
              <a:solidFill>
                <a:srgbClr val="FFFFFF"/>
              </a:solidFill>
              <a:latin typeface="Montserrat Light"/>
              <a:ea typeface="Montserrat Light"/>
              <a:cs typeface="Montserrat Light"/>
              <a:sym typeface="Montserrat Light"/>
            </a:endParaRPr>
          </a:p>
          <a:p>
            <a:pPr marL="0" lvl="0" indent="0" algn="l" rtl="0">
              <a:lnSpc>
                <a:spcPct val="100000"/>
              </a:lnSpc>
              <a:spcBef>
                <a:spcPts val="600"/>
              </a:spcBef>
              <a:spcAft>
                <a:spcPts val="0"/>
              </a:spcAft>
              <a:buNone/>
            </a:pPr>
            <a:r>
              <a:rPr lang="en">
                <a:solidFill>
                  <a:srgbClr val="FFFFFF"/>
                </a:solidFill>
                <a:latin typeface="Montserrat Light"/>
                <a:ea typeface="Montserrat Light"/>
                <a:cs typeface="Montserrat Light"/>
                <a:sym typeface="Montserrat Light"/>
              </a:rPr>
              <a:t>Involved in teaching Evidence Based Medicine/finding “good” medical research</a:t>
            </a:r>
            <a:endParaRPr>
              <a:solidFill>
                <a:srgbClr val="FFFFFF"/>
              </a:solidFill>
              <a:latin typeface="Montserrat Light"/>
              <a:ea typeface="Montserrat Light"/>
              <a:cs typeface="Montserrat Light"/>
              <a:sym typeface="Montserrat Light"/>
            </a:endParaRPr>
          </a:p>
        </p:txBody>
      </p:sp>
      <p:pic>
        <p:nvPicPr>
          <p:cNvPr id="66" name="Google Shape;66;p14"/>
          <p:cNvPicPr preferRelativeResize="0"/>
          <p:nvPr/>
        </p:nvPicPr>
        <p:blipFill rotWithShape="1">
          <a:blip r:embed="rId3">
            <a:alphaModFix/>
          </a:blip>
          <a:srcRect t="17264" b="27077"/>
          <a:stretch/>
        </p:blipFill>
        <p:spPr>
          <a:xfrm>
            <a:off x="1439723" y="1152475"/>
            <a:ext cx="1743849" cy="1725427"/>
          </a:xfrm>
          <a:prstGeom prst="rect">
            <a:avLst/>
          </a:prstGeom>
          <a:noFill/>
          <a:ln>
            <a:noFill/>
          </a:ln>
        </p:spPr>
      </p:pic>
      <p:sp>
        <p:nvSpPr>
          <p:cNvPr id="67" name="Google Shape;67;p14"/>
          <p:cNvSpPr txBox="1"/>
          <p:nvPr/>
        </p:nvSpPr>
        <p:spPr>
          <a:xfrm>
            <a:off x="6383450" y="1791050"/>
            <a:ext cx="44088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8" name="Google Shape;68;p14"/>
          <p:cNvPicPr preferRelativeResize="0"/>
          <p:nvPr/>
        </p:nvPicPr>
        <p:blipFill rotWithShape="1">
          <a:blip r:embed="rId4">
            <a:alphaModFix/>
          </a:blip>
          <a:srcRect t="7779" b="26348"/>
          <a:stretch/>
        </p:blipFill>
        <p:spPr>
          <a:xfrm>
            <a:off x="5960813" y="1152475"/>
            <a:ext cx="1743075" cy="1725425"/>
          </a:xfrm>
          <a:prstGeom prst="rect">
            <a:avLst/>
          </a:prstGeom>
          <a:noFill/>
          <a:ln>
            <a:noFill/>
          </a:ln>
        </p:spPr>
      </p:pic>
      <p:sp>
        <p:nvSpPr>
          <p:cNvPr id="2" name="TextBox 1">
            <a:extLst>
              <a:ext uri="{FF2B5EF4-FFF2-40B4-BE49-F238E27FC236}">
                <a16:creationId xmlns:a16="http://schemas.microsoft.com/office/drawing/2014/main" id="{C2E2035B-CB99-4F96-B41A-9D0B69128AF0}"/>
              </a:ext>
            </a:extLst>
          </p:cNvPr>
          <p:cNvSpPr txBox="1"/>
          <p:nvPr/>
        </p:nvSpPr>
        <p:spPr>
          <a:xfrm>
            <a:off x="2405449" y="4654036"/>
            <a:ext cx="4333102" cy="400110"/>
          </a:xfrm>
          <a:prstGeom prst="rect">
            <a:avLst/>
          </a:prstGeom>
          <a:noFill/>
        </p:spPr>
        <p:txBody>
          <a:bodyPr wrap="square" rtlCol="0">
            <a:spAutoFit/>
          </a:bodyPr>
          <a:lstStyle/>
          <a:p>
            <a:pPr algn="ctr"/>
            <a:r>
              <a:rPr lang="en-US" sz="2000" b="1" u="sng" dirty="0">
                <a:solidFill>
                  <a:schemeClr val="bg1"/>
                </a:solidFill>
                <a:latin typeface="Montserrat SemiBold" panose="020B0604020202020204" charset="0"/>
                <a:cs typeface="Arial" panose="020B0604020202020204" pitchFamily="34" charset="0"/>
                <a:hlinkClick r:id="rId5">
                  <a:extLst>
                    <a:ext uri="{A12FA001-AC4F-418D-AE19-62706E023703}">
                      <ahyp:hlinkClr xmlns:ahyp="http://schemas.microsoft.com/office/drawing/2018/hyperlinkcolor" val="tx"/>
                    </a:ext>
                  </a:extLst>
                </a:hlinkClick>
              </a:rPr>
              <a:t>http://bit.ly/uncertainLOEX</a:t>
            </a:r>
            <a:endParaRPr lang="en-US" sz="2000" b="1" dirty="0">
              <a:solidFill>
                <a:schemeClr val="bg1"/>
              </a:solidFill>
              <a:latin typeface="Montserrat SemiBold" panose="020B060402020202020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313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latin typeface="Montserrat SemiBold"/>
                <a:ea typeface="Montserrat SemiBold"/>
                <a:cs typeface="Montserrat SemiBold"/>
                <a:sym typeface="Montserrat SemiBold"/>
              </a:rPr>
              <a:t>Uncertainty in Scientific Literature Questions</a:t>
            </a:r>
            <a:endParaRPr>
              <a:latin typeface="Montserrat SemiBold"/>
              <a:ea typeface="Montserrat SemiBold"/>
              <a:cs typeface="Montserrat SemiBold"/>
              <a:sym typeface="Montserrat SemiBold"/>
            </a:endParaRPr>
          </a:p>
        </p:txBody>
      </p:sp>
      <p:sp>
        <p:nvSpPr>
          <p:cNvPr id="188" name="Google Shape;188;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Montserrat"/>
              <a:buChar char="●"/>
            </a:pPr>
            <a:r>
              <a:rPr lang="en">
                <a:latin typeface="Montserrat"/>
                <a:ea typeface="Montserrat"/>
                <a:cs typeface="Montserrat"/>
                <a:sym typeface="Montserrat"/>
              </a:rPr>
              <a:t>Where does the conclusion apply, and to whom?</a:t>
            </a:r>
            <a:endParaRPr>
              <a:latin typeface="Montserrat"/>
              <a:ea typeface="Montserrat"/>
              <a:cs typeface="Montserrat"/>
              <a:sym typeface="Montserrat"/>
            </a:endParaRPr>
          </a:p>
          <a:p>
            <a:pPr marL="457200" lvl="0" indent="-342900" algn="l" rtl="0">
              <a:spcBef>
                <a:spcPts val="1000"/>
              </a:spcBef>
              <a:spcAft>
                <a:spcPts val="0"/>
              </a:spcAft>
              <a:buSzPts val="1800"/>
              <a:buFont typeface="Montserrat"/>
              <a:buChar char="●"/>
            </a:pPr>
            <a:r>
              <a:rPr lang="en">
                <a:latin typeface="Montserrat"/>
                <a:ea typeface="Montserrat"/>
                <a:cs typeface="Montserrat"/>
                <a:sym typeface="Montserrat"/>
              </a:rPr>
              <a:t>Note that one thing the conclusion is lacking is an explanation of WHY this is true--if you had to guess, what would your guess be?</a:t>
            </a:r>
            <a:endParaRPr>
              <a:latin typeface="Montserrat"/>
              <a:ea typeface="Montserrat"/>
              <a:cs typeface="Montserrat"/>
              <a:sym typeface="Montserrat"/>
            </a:endParaRPr>
          </a:p>
          <a:p>
            <a:pPr marL="457200" lvl="0" indent="-342900" algn="l" rtl="0">
              <a:spcBef>
                <a:spcPts val="1600"/>
              </a:spcBef>
              <a:spcAft>
                <a:spcPts val="1600"/>
              </a:spcAft>
              <a:buSzPts val="1800"/>
              <a:buFont typeface="Montserrat"/>
              <a:buChar char="●"/>
            </a:pPr>
            <a:r>
              <a:rPr lang="en">
                <a:latin typeface="Montserrat"/>
                <a:ea typeface="Montserrat"/>
                <a:cs typeface="Montserrat"/>
                <a:sym typeface="Montserrat"/>
              </a:rPr>
              <a:t>If you were a journalist writing a headline for this conclusion, what would you write? </a:t>
            </a:r>
            <a:r>
              <a:rPr lang="en" sz="2400">
                <a:latin typeface="Arial"/>
                <a:ea typeface="Arial"/>
                <a:cs typeface="Arial"/>
                <a:sym typeface="Arial"/>
              </a:rPr>
              <a:t>  </a:t>
            </a:r>
            <a:endParaRPr sz="2400">
              <a:latin typeface="Arial"/>
              <a:ea typeface="Arial"/>
              <a:cs typeface="Arial"/>
              <a:sym typeface="Arial"/>
            </a:endParaRPr>
          </a:p>
        </p:txBody>
      </p:sp>
      <p:pic>
        <p:nvPicPr>
          <p:cNvPr id="189" name="Google Shape;189;p32"/>
          <p:cNvPicPr preferRelativeResize="0"/>
          <p:nvPr/>
        </p:nvPicPr>
        <p:blipFill>
          <a:blip r:embed="rId3">
            <a:alphaModFix/>
          </a:blip>
          <a:stretch>
            <a:fillRect/>
          </a:stretch>
        </p:blipFill>
        <p:spPr>
          <a:xfrm>
            <a:off x="436937" y="3437799"/>
            <a:ext cx="8270125" cy="15049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3"/>
          <p:cNvSpPr txBox="1">
            <a:spLocks noGrp="1"/>
          </p:cNvSpPr>
          <p:nvPr>
            <p:ph type="title"/>
          </p:nvPr>
        </p:nvSpPr>
        <p:spPr>
          <a:xfrm>
            <a:off x="302875" y="174300"/>
            <a:ext cx="2897400" cy="169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latin typeface="Montserrat SemiBold"/>
                <a:ea typeface="Montserrat SemiBold"/>
                <a:cs typeface="Montserrat SemiBold"/>
                <a:sym typeface="Montserrat SemiBold"/>
              </a:rPr>
              <a:t>Looking at Uncertainty in Scientific Literature</a:t>
            </a:r>
            <a:endParaRPr sz="2400">
              <a:latin typeface="Montserrat SemiBold"/>
              <a:ea typeface="Montserrat SemiBold"/>
              <a:cs typeface="Montserrat SemiBold"/>
              <a:sym typeface="Montserrat SemiBold"/>
            </a:endParaRPr>
          </a:p>
          <a:p>
            <a:pPr marL="0" lvl="0" indent="0" algn="l" rtl="0">
              <a:spcBef>
                <a:spcPts val="0"/>
              </a:spcBef>
              <a:spcAft>
                <a:spcPts val="0"/>
              </a:spcAft>
              <a:buNone/>
            </a:pPr>
            <a:endParaRPr sz="3000" b="1"/>
          </a:p>
        </p:txBody>
      </p:sp>
      <p:pic>
        <p:nvPicPr>
          <p:cNvPr id="195" name="Google Shape;195;p33"/>
          <p:cNvPicPr preferRelativeResize="0"/>
          <p:nvPr/>
        </p:nvPicPr>
        <p:blipFill>
          <a:blip r:embed="rId3">
            <a:alphaModFix/>
          </a:blip>
          <a:stretch>
            <a:fillRect/>
          </a:stretch>
        </p:blipFill>
        <p:spPr>
          <a:xfrm>
            <a:off x="3359304" y="57063"/>
            <a:ext cx="5002772" cy="502937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4"/>
          <p:cNvPicPr preferRelativeResize="0"/>
          <p:nvPr/>
        </p:nvPicPr>
        <p:blipFill rotWithShape="1">
          <a:blip r:embed="rId3">
            <a:alphaModFix/>
          </a:blip>
          <a:srcRect t="9935" b="14734"/>
          <a:stretch/>
        </p:blipFill>
        <p:spPr>
          <a:xfrm>
            <a:off x="0" y="-22950"/>
            <a:ext cx="9143997" cy="5166454"/>
          </a:xfrm>
          <a:prstGeom prst="rect">
            <a:avLst/>
          </a:prstGeom>
          <a:noFill/>
          <a:ln>
            <a:noFill/>
          </a:ln>
        </p:spPr>
      </p:pic>
      <p:sp>
        <p:nvSpPr>
          <p:cNvPr id="201" name="Google Shape;201;p34"/>
          <p:cNvSpPr/>
          <p:nvPr/>
        </p:nvSpPr>
        <p:spPr>
          <a:xfrm>
            <a:off x="7650" y="-22950"/>
            <a:ext cx="9136500" cy="5166600"/>
          </a:xfrm>
          <a:prstGeom prst="rect">
            <a:avLst/>
          </a:prstGeom>
          <a:solidFill>
            <a:srgbClr val="000000">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4"/>
          <p:cNvSpPr txBox="1">
            <a:spLocks noGrp="1"/>
          </p:cNvSpPr>
          <p:nvPr>
            <p:ph type="title"/>
          </p:nvPr>
        </p:nvSpPr>
        <p:spPr>
          <a:xfrm>
            <a:off x="311700" y="1416450"/>
            <a:ext cx="8520600" cy="138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b="1">
                <a:solidFill>
                  <a:srgbClr val="FFFFFF"/>
                </a:solidFill>
                <a:latin typeface="Montserrat"/>
                <a:ea typeface="Montserrat"/>
                <a:cs typeface="Montserrat"/>
                <a:sym typeface="Montserrat"/>
              </a:rPr>
              <a:t>Your Turn</a:t>
            </a:r>
            <a:endParaRPr sz="4400" b="1">
              <a:solidFill>
                <a:srgbClr val="FFFFFF"/>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en" sz="4400">
                <a:solidFill>
                  <a:schemeClr val="lt1"/>
                </a:solidFill>
                <a:latin typeface="Montserrat SemiBold"/>
                <a:ea typeface="Montserrat SemiBold"/>
                <a:cs typeface="Montserrat SemiBold"/>
                <a:sym typeface="Montserrat SemiBold"/>
              </a:rPr>
              <a:t>http://bit.ly/uncertainLOEX</a:t>
            </a:r>
            <a:endParaRPr sz="4400" b="1">
              <a:solidFill>
                <a:srgbClr val="FFFFFF"/>
              </a:solidFill>
              <a:latin typeface="Montserrat"/>
              <a:ea typeface="Montserrat"/>
              <a:cs typeface="Montserrat"/>
              <a:sym typeface="Montserra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SemiBold"/>
                <a:ea typeface="Montserrat SemiBold"/>
                <a:cs typeface="Montserrat SemiBold"/>
                <a:sym typeface="Montserrat SemiBold"/>
              </a:rPr>
              <a:t>Bibliography</a:t>
            </a:r>
            <a:endParaRPr>
              <a:latin typeface="Montserrat SemiBold"/>
              <a:ea typeface="Montserrat SemiBold"/>
              <a:cs typeface="Montserrat SemiBold"/>
              <a:sym typeface="Montserrat SemiBold"/>
            </a:endParaRPr>
          </a:p>
        </p:txBody>
      </p:sp>
      <p:sp>
        <p:nvSpPr>
          <p:cNvPr id="208" name="Google Shape;20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solidFill>
                  <a:schemeClr val="dk1"/>
                </a:solidFill>
              </a:rPr>
              <a:t>Boykoff, M.T., &amp; Boykoff, J.M. (2007). Climate change and journalistic norms: A case-study of US mass-media coverage. </a:t>
            </a:r>
            <a:r>
              <a:rPr lang="en" sz="1000" i="1">
                <a:solidFill>
                  <a:schemeClr val="dk1"/>
                </a:solidFill>
              </a:rPr>
              <a:t>Geoforum, 38</a:t>
            </a:r>
            <a:r>
              <a:rPr lang="en" sz="1000">
                <a:solidFill>
                  <a:schemeClr val="dk1"/>
                </a:solidFill>
              </a:rPr>
              <a:t>(6), 1190-1204. https://doi.org/10.1016/j.geoforum.2007.01.008</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Douglas, K. M., Sutton, R. M., &amp; Cichocka, A. (2017). The Psychology of Conspiracy Theories. </a:t>
            </a:r>
            <a:r>
              <a:rPr lang="en" sz="1000" i="1">
                <a:solidFill>
                  <a:schemeClr val="dk1"/>
                </a:solidFill>
              </a:rPr>
              <a:t>Current Directions in Psychological Science</a:t>
            </a:r>
            <a:r>
              <a:rPr lang="en" sz="1000">
                <a:solidFill>
                  <a:schemeClr val="dk1"/>
                </a:solidFill>
              </a:rPr>
              <a:t>, </a:t>
            </a:r>
            <a:r>
              <a:rPr lang="en" sz="1000" i="1">
                <a:solidFill>
                  <a:schemeClr val="dk1"/>
                </a:solidFill>
              </a:rPr>
              <a:t>26(</a:t>
            </a:r>
            <a:r>
              <a:rPr lang="en" sz="1000">
                <a:solidFill>
                  <a:schemeClr val="dk1"/>
                </a:solidFill>
              </a:rPr>
              <a:t>6), 538-542. https://doi.org/10.1177/0963721417718261</a:t>
            </a:r>
            <a:endParaRPr sz="1000">
              <a:solidFill>
                <a:schemeClr val="dk1"/>
              </a:solidFill>
            </a:endParaRPr>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Drummond, C., &amp; Fischhoff, B. (2017). Individuals with greater science literacy and education have more polarized beliefs on controversial science topics. </a:t>
            </a:r>
            <a:r>
              <a:rPr lang="en" sz="1000" i="1">
                <a:solidFill>
                  <a:schemeClr val="dk1"/>
                </a:solidFill>
              </a:rPr>
              <a:t>Proceedings of the National Academy of Sciences of the United States of America,</a:t>
            </a:r>
            <a:r>
              <a:rPr lang="en" sz="1000">
                <a:solidFill>
                  <a:schemeClr val="dk1"/>
                </a:solidFill>
              </a:rPr>
              <a:t> </a:t>
            </a:r>
            <a:r>
              <a:rPr lang="en" sz="1000" i="1">
                <a:solidFill>
                  <a:schemeClr val="dk1"/>
                </a:solidFill>
              </a:rPr>
              <a:t>114</a:t>
            </a:r>
            <a:r>
              <a:rPr lang="en" sz="1000">
                <a:solidFill>
                  <a:schemeClr val="dk1"/>
                </a:solidFill>
              </a:rPr>
              <a:t>(36), 9587-9592. https://doi.org/10.1073/pnas.1704882114</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Dugas, M. J., Hedayati, M., Karavidas, A., Buhr, K., Francis, K., &amp; Phillips, N. A. (2005). Intolerance of uncertainty and information processing: Evidence of biased recall and interpretations. </a:t>
            </a:r>
            <a:r>
              <a:rPr lang="en" sz="1000" i="1">
                <a:solidFill>
                  <a:schemeClr val="dk1"/>
                </a:solidFill>
              </a:rPr>
              <a:t>Cognitive Therapy and Research</a:t>
            </a:r>
            <a:r>
              <a:rPr lang="en" sz="1000">
                <a:solidFill>
                  <a:schemeClr val="dk1"/>
                </a:solidFill>
              </a:rPr>
              <a:t>, </a:t>
            </a:r>
            <a:r>
              <a:rPr lang="en" sz="1000" i="1">
                <a:solidFill>
                  <a:schemeClr val="dk1"/>
                </a:solidFill>
              </a:rPr>
              <a:t>29</a:t>
            </a:r>
            <a:r>
              <a:rPr lang="en" sz="1000">
                <a:solidFill>
                  <a:schemeClr val="dk1"/>
                </a:solidFill>
              </a:rPr>
              <a:t>(1), 57-70. https://doi.org/0.1007/s10608-005-1648-9</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Firestein, S. (2012). </a:t>
            </a:r>
            <a:r>
              <a:rPr lang="en" sz="1000" i="1">
                <a:solidFill>
                  <a:schemeClr val="dk1"/>
                </a:solidFill>
              </a:rPr>
              <a:t>Ignorance: How it drives science</a:t>
            </a:r>
            <a:r>
              <a:rPr lang="en" sz="1000">
                <a:solidFill>
                  <a:schemeClr val="dk1"/>
                </a:solidFill>
              </a:rPr>
              <a:t>. New York: Oxford University Press.</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Gallagher, B. &amp; K. Berger (2019, Feb 14) Why Misinformation is about Who You Trust, Not What You Think. </a:t>
            </a:r>
            <a:r>
              <a:rPr lang="en" sz="1000" i="1">
                <a:solidFill>
                  <a:schemeClr val="dk1"/>
                </a:solidFill>
              </a:rPr>
              <a:t>Nautilus</a:t>
            </a:r>
            <a:r>
              <a:rPr lang="en" sz="1000">
                <a:solidFill>
                  <a:schemeClr val="dk1"/>
                </a:solidFill>
              </a:rPr>
              <a:t>, </a:t>
            </a:r>
            <a:r>
              <a:rPr lang="en" sz="1000" i="1">
                <a:solidFill>
                  <a:schemeClr val="dk1"/>
                </a:solidFill>
              </a:rPr>
              <a:t>69.</a:t>
            </a:r>
            <a:r>
              <a:rPr lang="en" sz="1000">
                <a:solidFill>
                  <a:schemeClr val="dk1"/>
                </a:solidFill>
              </a:rPr>
              <a:t> Retrieved from http://nautil.us/issue/69/patterns/why-misinformation-is-about-who-you-trust-not-what-you-think.</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Han, P. K. J., Zikmund-Fisher, B. J., Duarte, C. W., Knaus, M., Black, A., Scherer, A. M., &amp; Fagerlin, A. (2018). Communication of scientific uncertainty about a novel pandemic health threat: Ambiguity aversion and its mechanisms. </a:t>
            </a:r>
            <a:r>
              <a:rPr lang="en" sz="1000" i="1">
                <a:solidFill>
                  <a:schemeClr val="dk1"/>
                </a:solidFill>
              </a:rPr>
              <a:t>Journal of Health Communication, 23</a:t>
            </a:r>
            <a:r>
              <a:rPr lang="en" sz="1000">
                <a:solidFill>
                  <a:schemeClr val="dk1"/>
                </a:solidFill>
              </a:rPr>
              <a:t>(5), 435-444. https://doi.org/10.1080/10810730.2018.1461961</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Hanna-Attisha, M. (2018) </a:t>
            </a:r>
            <a:r>
              <a:rPr lang="en" sz="1000" i="1">
                <a:solidFill>
                  <a:schemeClr val="dk1"/>
                </a:solidFill>
              </a:rPr>
              <a:t>What the eyes don’t see: A story of crisis, resistance, and hope in an American city.</a:t>
            </a:r>
            <a:r>
              <a:rPr lang="en" sz="1000">
                <a:solidFill>
                  <a:schemeClr val="dk1"/>
                </a:solidFill>
              </a:rPr>
              <a:t> One World: New York, NY.</a:t>
            </a: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SemiBold"/>
                <a:ea typeface="Montserrat SemiBold"/>
                <a:cs typeface="Montserrat SemiBold"/>
                <a:sym typeface="Montserrat SemiBold"/>
              </a:rPr>
              <a:t>Bibliography, continued</a:t>
            </a:r>
            <a:endParaRPr>
              <a:latin typeface="Montserrat SemiBold"/>
              <a:ea typeface="Montserrat SemiBold"/>
              <a:cs typeface="Montserrat SemiBold"/>
              <a:sym typeface="Montserrat SemiBold"/>
            </a:endParaRPr>
          </a:p>
        </p:txBody>
      </p:sp>
      <p:sp>
        <p:nvSpPr>
          <p:cNvPr id="214" name="Google Shape;214;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000">
                <a:solidFill>
                  <a:schemeClr val="dk1"/>
                </a:solidFill>
              </a:rPr>
              <a:t>Houtman, E. (2015). “Mind-blowing”: Fostering self-regulated learning in information literacy instruction. </a:t>
            </a:r>
            <a:r>
              <a:rPr lang="en" sz="1000" i="1">
                <a:solidFill>
                  <a:schemeClr val="dk1"/>
                </a:solidFill>
              </a:rPr>
              <a:t>Communications in Information Literacy</a:t>
            </a:r>
            <a:r>
              <a:rPr lang="en" sz="1000">
                <a:solidFill>
                  <a:schemeClr val="dk1"/>
                </a:solidFill>
              </a:rPr>
              <a:t> </a:t>
            </a:r>
            <a:r>
              <a:rPr lang="en" sz="1000" i="1">
                <a:solidFill>
                  <a:schemeClr val="dk1"/>
                </a:solidFill>
              </a:rPr>
              <a:t>9</a:t>
            </a:r>
            <a:r>
              <a:rPr lang="en" sz="1000">
                <a:solidFill>
                  <a:schemeClr val="dk1"/>
                </a:solidFill>
              </a:rPr>
              <a:t>(1), 7-18. https://doi.org/10.15760/comminfolit.2015.9.1.178</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Kuhn, D., Cheney, R., &amp; Weinstock, M. (2000). The development of epistemological understanding. </a:t>
            </a:r>
            <a:r>
              <a:rPr lang="en" sz="1000" i="1">
                <a:solidFill>
                  <a:schemeClr val="dk1"/>
                </a:solidFill>
              </a:rPr>
              <a:t>Cognitive Development</a:t>
            </a:r>
            <a:r>
              <a:rPr lang="en" sz="1000">
                <a:solidFill>
                  <a:schemeClr val="dk1"/>
                </a:solidFill>
              </a:rPr>
              <a:t> </a:t>
            </a:r>
            <a:r>
              <a:rPr lang="en" sz="1000" i="1">
                <a:solidFill>
                  <a:schemeClr val="dk1"/>
                </a:solidFill>
              </a:rPr>
              <a:t>15</a:t>
            </a:r>
            <a:r>
              <a:rPr lang="en" sz="1000">
                <a:solidFill>
                  <a:schemeClr val="dk1"/>
                </a:solidFill>
              </a:rPr>
              <a:t>, 309–328. https://doi.org/10.1016/S0885-2014(00)00030-7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Lenker, M. (2017). Developmentalism: Learning as the Basis for Evaluating Information. </a:t>
            </a:r>
            <a:r>
              <a:rPr lang="en" sz="1000" i="1">
                <a:solidFill>
                  <a:schemeClr val="dk1"/>
                </a:solidFill>
              </a:rPr>
              <a:t>Portal: Libraries and the Academy</a:t>
            </a:r>
            <a:r>
              <a:rPr lang="en" sz="1000">
                <a:solidFill>
                  <a:schemeClr val="dk1"/>
                </a:solidFill>
              </a:rPr>
              <a:t> </a:t>
            </a:r>
            <a:r>
              <a:rPr lang="en" sz="1000" i="1">
                <a:solidFill>
                  <a:schemeClr val="dk1"/>
                </a:solidFill>
              </a:rPr>
              <a:t>17</a:t>
            </a:r>
            <a:r>
              <a:rPr lang="en" sz="1000">
                <a:solidFill>
                  <a:schemeClr val="dk1"/>
                </a:solidFill>
              </a:rPr>
              <a:t>(4), 721-737. https://doi.org/10.1353/pla.2017.0043</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Manz, Eve. (2018). Designing for and analyzing productive uncertainty in science investigations. In Kay, J. &amp; Luckin, R. (Eds.), </a:t>
            </a:r>
            <a:r>
              <a:rPr lang="en" sz="1000" i="1">
                <a:solidFill>
                  <a:schemeClr val="dk1"/>
                </a:solidFill>
              </a:rPr>
              <a:t>Rethinking Learning in the Digital Age: Making the Learning Sciences Count, 13th International Conference of the Learning Sciences Volume 1 </a:t>
            </a:r>
            <a:r>
              <a:rPr lang="en" sz="1000">
                <a:solidFill>
                  <a:schemeClr val="dk1"/>
                </a:solidFill>
              </a:rPr>
              <a:t>(288-295). London, UK: International Society of the Learning Sciences.</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Meriam Library (2010). Evaluating Information - Applying the CRAAP test [PDF file]. Retrieved from https://library.csuchico.edu/sites/default/files/craap-test.pdf</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Perry, W. G. (1970). </a:t>
            </a:r>
            <a:r>
              <a:rPr lang="en" sz="1000" i="1">
                <a:solidFill>
                  <a:schemeClr val="dk1"/>
                </a:solidFill>
              </a:rPr>
              <a:t>Forms of intellectual and ethical development in the college years: A scheme. </a:t>
            </a:r>
            <a:r>
              <a:rPr lang="en" sz="1000">
                <a:solidFill>
                  <a:schemeClr val="dk1"/>
                </a:solidFill>
              </a:rPr>
              <a:t>New York: Holt, Rinehart and Winston.</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a:solidFill>
                  <a:schemeClr val="dk1"/>
                </a:solidFill>
              </a:rPr>
              <a:t>Rabinovich, A. &amp; Morton, T. A. (2012). Unquestioned answers or unanswered questions: beliefs about science guide responses to uncertainty in climate change risk communication.</a:t>
            </a:r>
            <a:r>
              <a:rPr lang="en" sz="1000" i="1">
                <a:solidFill>
                  <a:schemeClr val="dk1"/>
                </a:solidFill>
              </a:rPr>
              <a:t> Risk Analysis</a:t>
            </a:r>
            <a:r>
              <a:rPr lang="en" sz="1000">
                <a:solidFill>
                  <a:schemeClr val="dk1"/>
                </a:solidFill>
              </a:rPr>
              <a:t>, </a:t>
            </a:r>
            <a:r>
              <a:rPr lang="en" sz="1000" i="1">
                <a:solidFill>
                  <a:schemeClr val="dk1"/>
                </a:solidFill>
              </a:rPr>
              <a:t>32</a:t>
            </a:r>
            <a:r>
              <a:rPr lang="en" sz="1000">
                <a:solidFill>
                  <a:schemeClr val="dk1"/>
                </a:solidFill>
              </a:rPr>
              <a:t>(6), 992-1002. https://doi.org/10.1111/j.1539-6924.2012.01771.x</a:t>
            </a:r>
            <a:endParaRPr sz="10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a:p>
          <a:p>
            <a:pPr marL="0" lvl="0" indent="0" algn="l" rtl="0">
              <a:lnSpc>
                <a:spcPct val="100000"/>
              </a:lnSpc>
              <a:spcBef>
                <a:spcPts val="0"/>
              </a:spcBef>
              <a:spcAft>
                <a:spcPts val="0"/>
              </a:spcAft>
              <a:buNone/>
            </a:pPr>
            <a:endParaRPr sz="1000">
              <a:solidFill>
                <a:schemeClr val="dk1"/>
              </a:solidFill>
            </a:endParaRPr>
          </a:p>
          <a:p>
            <a:pPr marL="0" lvl="0" indent="0" algn="l" rtl="0">
              <a:lnSpc>
                <a:spcPct val="100000"/>
              </a:lnSpc>
              <a:spcBef>
                <a:spcPts val="0"/>
              </a:spcBef>
              <a:spcAft>
                <a:spcPts val="0"/>
              </a:spcAft>
              <a:buNone/>
            </a:pPr>
            <a:r>
              <a:rPr lang="en" sz="1000">
                <a:solidFill>
                  <a:schemeClr val="dk1"/>
                </a:solidFill>
              </a:rPr>
              <a:t> </a:t>
            </a:r>
            <a:endParaRPr sz="1000">
              <a:solidFill>
                <a:schemeClr val="dk1"/>
              </a:solidFill>
            </a:endParaRPr>
          </a:p>
          <a:p>
            <a:pPr marL="0" lvl="0" indent="0" algn="l" rtl="0">
              <a:lnSpc>
                <a:spcPct val="100000"/>
              </a:lnSpc>
              <a:spcBef>
                <a:spcPts val="0"/>
              </a:spcBef>
              <a:spcAft>
                <a:spcPts val="0"/>
              </a:spcAft>
              <a:buNone/>
            </a:pPr>
            <a:endParaRPr sz="1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SemiBold"/>
                <a:ea typeface="Montserrat SemiBold"/>
                <a:cs typeface="Montserrat SemiBold"/>
                <a:sym typeface="Montserrat SemiBold"/>
              </a:rPr>
              <a:t>Image Credits</a:t>
            </a:r>
            <a:endParaRPr>
              <a:latin typeface="Montserrat SemiBold"/>
              <a:ea typeface="Montserrat SemiBold"/>
              <a:cs typeface="Montserrat SemiBold"/>
              <a:sym typeface="Montserrat SemiBold"/>
            </a:endParaRPr>
          </a:p>
        </p:txBody>
      </p:sp>
      <p:sp>
        <p:nvSpPr>
          <p:cNvPr id="220" name="Google Shape;220;p37"/>
          <p:cNvSpPr txBox="1">
            <a:spLocks noGrp="1"/>
          </p:cNvSpPr>
          <p:nvPr>
            <p:ph type="body" idx="1"/>
          </p:nvPr>
        </p:nvSpPr>
        <p:spPr>
          <a:xfrm>
            <a:off x="311700" y="1152475"/>
            <a:ext cx="3908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Montserrat"/>
                <a:ea typeface="Montserrat"/>
                <a:cs typeface="Montserrat"/>
                <a:sym typeface="Montserrat"/>
              </a:rPr>
              <a:t>Slide 2</a:t>
            </a:r>
            <a:endParaRPr sz="1000" b="1">
              <a:latin typeface="Montserrat"/>
              <a:ea typeface="Montserrat"/>
              <a:cs typeface="Montserrat"/>
              <a:sym typeface="Montserrat"/>
            </a:endParaRPr>
          </a:p>
          <a:p>
            <a:pPr marL="457200" lvl="0" indent="-292100" algn="l" rtl="0">
              <a:spcBef>
                <a:spcPts val="0"/>
              </a:spcBef>
              <a:spcAft>
                <a:spcPts val="0"/>
              </a:spcAft>
              <a:buSzPts val="1000"/>
              <a:buFont typeface="Montserrat"/>
              <a:buChar char="●"/>
            </a:pPr>
            <a:r>
              <a:rPr lang="en" sz="1000" u="sng">
                <a:solidFill>
                  <a:schemeClr val="hlink"/>
                </a:solidFill>
                <a:latin typeface="Montserrat"/>
                <a:ea typeface="Montserrat"/>
                <a:cs typeface="Montserrat"/>
                <a:sym typeface="Montserrat"/>
                <a:hlinkClick r:id="rId3"/>
              </a:rPr>
              <a:t>Chana</a:t>
            </a:r>
            <a:r>
              <a:rPr lang="en" sz="1000">
                <a:latin typeface="Montserrat"/>
                <a:ea typeface="Montserrat"/>
                <a:cs typeface="Montserrat"/>
                <a:sym typeface="Montserrat"/>
              </a:rPr>
              <a:t> via MSU Libraries (photo by Katie Diamond)</a:t>
            </a:r>
            <a:endParaRPr sz="1000">
              <a:latin typeface="Montserrat"/>
              <a:ea typeface="Montserrat"/>
              <a:cs typeface="Montserrat"/>
              <a:sym typeface="Montserrat"/>
            </a:endParaRPr>
          </a:p>
          <a:p>
            <a:pPr marL="45720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en" sz="1000" b="1">
                <a:latin typeface="Montserrat"/>
                <a:ea typeface="Montserrat"/>
                <a:cs typeface="Montserrat"/>
                <a:sym typeface="Montserrat"/>
              </a:rPr>
              <a:t>Slide 5</a:t>
            </a:r>
            <a:endParaRPr sz="1000" b="1">
              <a:latin typeface="Montserrat"/>
              <a:ea typeface="Montserrat"/>
              <a:cs typeface="Montserrat"/>
              <a:sym typeface="Montserrat"/>
            </a:endParaRPr>
          </a:p>
          <a:p>
            <a:pPr marL="457200" lvl="0" indent="-292100" algn="l" rtl="0">
              <a:spcBef>
                <a:spcPts val="0"/>
              </a:spcBef>
              <a:spcAft>
                <a:spcPts val="0"/>
              </a:spcAft>
              <a:buSzPts val="1000"/>
              <a:buFont typeface="Montserrat"/>
              <a:buChar char="●"/>
            </a:pPr>
            <a:r>
              <a:rPr lang="en" sz="1000" u="sng">
                <a:solidFill>
                  <a:schemeClr val="accent5"/>
                </a:solidFill>
                <a:latin typeface="Montserrat"/>
                <a:ea typeface="Montserrat"/>
                <a:cs typeface="Montserrat"/>
                <a:sym typeface="Montserrat"/>
                <a:hlinkClick r:id="rId4"/>
              </a:rPr>
              <a:t>Newton</a:t>
            </a:r>
            <a:r>
              <a:rPr lang="en" sz="1000">
                <a:solidFill>
                  <a:schemeClr val="accent5"/>
                </a:solidFill>
                <a:latin typeface="Montserrat"/>
                <a:ea typeface="Montserrat"/>
                <a:cs typeface="Montserrat"/>
                <a:sym typeface="Montserrat"/>
              </a:rPr>
              <a:t> </a:t>
            </a:r>
            <a:r>
              <a:rPr lang="en" sz="1000">
                <a:solidFill>
                  <a:srgbClr val="263238"/>
                </a:solidFill>
                <a:latin typeface="Montserrat"/>
                <a:ea typeface="Montserrat"/>
                <a:cs typeface="Montserrat"/>
                <a:sym typeface="Montserrat"/>
              </a:rPr>
              <a:t>via Wikimedia Commons (Public Domain)</a:t>
            </a:r>
            <a:endParaRPr sz="1000">
              <a:solidFill>
                <a:srgbClr val="263238"/>
              </a:solidFill>
              <a:latin typeface="Montserrat"/>
              <a:ea typeface="Montserrat"/>
              <a:cs typeface="Montserrat"/>
              <a:sym typeface="Montserrat"/>
            </a:endParaRPr>
          </a:p>
          <a:p>
            <a:pPr marL="457200" lvl="0" indent="-292100" algn="l" rtl="0">
              <a:spcBef>
                <a:spcPts val="0"/>
              </a:spcBef>
              <a:spcAft>
                <a:spcPts val="0"/>
              </a:spcAft>
              <a:buSzPts val="1000"/>
              <a:buFont typeface="Montserrat"/>
              <a:buChar char="●"/>
            </a:pPr>
            <a:r>
              <a:rPr lang="en" sz="1000" u="sng">
                <a:solidFill>
                  <a:schemeClr val="accent5"/>
                </a:solidFill>
                <a:latin typeface="Montserrat"/>
                <a:ea typeface="Montserrat"/>
                <a:cs typeface="Montserrat"/>
                <a:sym typeface="Montserrat"/>
                <a:hlinkClick r:id="rId5"/>
              </a:rPr>
              <a:t>Spacetime lattice analogy</a:t>
            </a:r>
            <a:r>
              <a:rPr lang="en" sz="1000">
                <a:solidFill>
                  <a:srgbClr val="263238"/>
                </a:solidFill>
                <a:latin typeface="Montserrat"/>
                <a:ea typeface="Montserrat"/>
                <a:cs typeface="Montserrat"/>
                <a:sym typeface="Montserrat"/>
              </a:rPr>
              <a:t> via Wikimedia Commons (user </a:t>
            </a:r>
            <a:r>
              <a:rPr lang="en" sz="1000" u="sng">
                <a:solidFill>
                  <a:schemeClr val="accent5"/>
                </a:solidFill>
                <a:latin typeface="Montserrat"/>
                <a:ea typeface="Montserrat"/>
                <a:cs typeface="Montserrat"/>
                <a:sym typeface="Montserrat"/>
                <a:hlinkClick r:id="rId6"/>
              </a:rPr>
              <a:t>Mysid</a:t>
            </a:r>
            <a:r>
              <a:rPr lang="en" sz="1000">
                <a:solidFill>
                  <a:srgbClr val="263238"/>
                </a:solidFill>
                <a:latin typeface="Montserrat"/>
                <a:ea typeface="Montserrat"/>
                <a:cs typeface="Montserrat"/>
                <a:sym typeface="Montserrat"/>
              </a:rPr>
              <a:t>)</a:t>
            </a:r>
            <a:endParaRPr sz="1000">
              <a:solidFill>
                <a:srgbClr val="263238"/>
              </a:solidFill>
              <a:latin typeface="Montserrat"/>
              <a:ea typeface="Montserrat"/>
              <a:cs typeface="Montserrat"/>
              <a:sym typeface="Montserrat"/>
            </a:endParaRPr>
          </a:p>
          <a:p>
            <a:pPr marL="0" lvl="0" indent="0" algn="l" rtl="0">
              <a:spcBef>
                <a:spcPts val="1600"/>
              </a:spcBef>
              <a:spcAft>
                <a:spcPts val="0"/>
              </a:spcAft>
              <a:buNone/>
            </a:pPr>
            <a:r>
              <a:rPr lang="en" sz="1000" b="1">
                <a:latin typeface="Montserrat"/>
                <a:ea typeface="Montserrat"/>
                <a:cs typeface="Montserrat"/>
                <a:sym typeface="Montserrat"/>
              </a:rPr>
              <a:t>Slide 7</a:t>
            </a:r>
            <a:endParaRPr sz="1000" b="1">
              <a:latin typeface="Montserrat"/>
              <a:ea typeface="Montserrat"/>
              <a:cs typeface="Montserrat"/>
              <a:sym typeface="Montserrat"/>
            </a:endParaRPr>
          </a:p>
          <a:p>
            <a:pPr marL="457200" lvl="0" indent="-292100" algn="l" rtl="0">
              <a:spcBef>
                <a:spcPts val="0"/>
              </a:spcBef>
              <a:spcAft>
                <a:spcPts val="0"/>
              </a:spcAft>
              <a:buSzPts val="1000"/>
              <a:buFont typeface="Montserrat"/>
              <a:buChar char="●"/>
            </a:pPr>
            <a:r>
              <a:rPr lang="en" sz="1000">
                <a:latin typeface="Montserrat"/>
                <a:ea typeface="Montserrat"/>
                <a:cs typeface="Montserrat"/>
                <a:sym typeface="Montserrat"/>
              </a:rPr>
              <a:t>Screenshot of </a:t>
            </a:r>
            <a:r>
              <a:rPr lang="en" sz="1000" u="sng">
                <a:solidFill>
                  <a:schemeClr val="hlink"/>
                </a:solidFill>
                <a:latin typeface="Montserrat"/>
                <a:ea typeface="Montserrat"/>
                <a:cs typeface="Montserrat"/>
                <a:sym typeface="Montserrat"/>
                <a:hlinkClick r:id="rId7"/>
              </a:rPr>
              <a:t>Breaking News Handbook PDF</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en" sz="1000" b="1">
                <a:latin typeface="Montserrat"/>
                <a:ea typeface="Montserrat"/>
                <a:cs typeface="Montserrat"/>
                <a:sym typeface="Montserrat"/>
              </a:rPr>
              <a:t>Slide 12</a:t>
            </a:r>
            <a:endParaRPr sz="1000" b="1">
              <a:latin typeface="Montserrat"/>
              <a:ea typeface="Montserrat"/>
              <a:cs typeface="Montserrat"/>
              <a:sym typeface="Montserrat"/>
            </a:endParaRPr>
          </a:p>
          <a:p>
            <a:pPr marL="457200" lvl="0" indent="-292100" algn="l" rtl="0">
              <a:spcBef>
                <a:spcPts val="0"/>
              </a:spcBef>
              <a:spcAft>
                <a:spcPts val="0"/>
              </a:spcAft>
              <a:buSzPts val="1000"/>
              <a:buFont typeface="Montserrat"/>
              <a:buChar char="●"/>
            </a:pPr>
            <a:r>
              <a:rPr lang="en" sz="1000" u="sng">
                <a:solidFill>
                  <a:schemeClr val="hlink"/>
                </a:solidFill>
                <a:latin typeface="Montserrat"/>
                <a:ea typeface="Montserrat"/>
                <a:cs typeface="Montserrat"/>
                <a:sym typeface="Montserrat"/>
                <a:hlinkClick r:id="rId8"/>
              </a:rPr>
              <a:t>Cigarette ad</a:t>
            </a:r>
            <a:r>
              <a:rPr lang="en" sz="1000">
                <a:latin typeface="Montserrat"/>
                <a:ea typeface="Montserrat"/>
                <a:cs typeface="Montserrat"/>
                <a:sym typeface="Montserrat"/>
              </a:rPr>
              <a:t> via Wikimedia Commons (Public Domain)</a:t>
            </a:r>
            <a:endParaRPr sz="1000">
              <a:latin typeface="Montserrat"/>
              <a:ea typeface="Montserrat"/>
              <a:cs typeface="Montserrat"/>
              <a:sym typeface="Montserrat"/>
            </a:endParaRPr>
          </a:p>
          <a:p>
            <a:pPr marL="457200" lvl="0" indent="-292100" algn="l" rtl="0">
              <a:spcBef>
                <a:spcPts val="0"/>
              </a:spcBef>
              <a:spcAft>
                <a:spcPts val="0"/>
              </a:spcAft>
              <a:buSzPts val="1000"/>
              <a:buFont typeface="Montserrat"/>
              <a:buChar char="●"/>
            </a:pPr>
            <a:r>
              <a:rPr lang="en" sz="1000" u="sng">
                <a:solidFill>
                  <a:schemeClr val="hlink"/>
                </a:solidFill>
                <a:latin typeface="Montserrat"/>
                <a:ea typeface="Montserrat"/>
                <a:cs typeface="Montserrat"/>
                <a:sym typeface="Montserrat"/>
                <a:hlinkClick r:id="rId9"/>
              </a:rPr>
              <a:t>Lucky Strike</a:t>
            </a:r>
            <a:r>
              <a:rPr lang="en" sz="1000">
                <a:latin typeface="Montserrat"/>
                <a:ea typeface="Montserrat"/>
                <a:cs typeface="Montserrat"/>
                <a:sym typeface="Montserrat"/>
              </a:rPr>
              <a:t> via Wikimedia Commons (user </a:t>
            </a:r>
            <a:r>
              <a:rPr lang="en" sz="1100" u="sng">
                <a:solidFill>
                  <a:schemeClr val="hlink"/>
                </a:solidFill>
                <a:hlinkClick r:id="rId10"/>
              </a:rPr>
              <a:t>Ms3qz</a:t>
            </a:r>
            <a:r>
              <a:rPr lang="en" sz="1100">
                <a:solidFill>
                  <a:srgbClr val="000000"/>
                </a:solidFill>
              </a:rPr>
              <a:t>)</a:t>
            </a:r>
            <a:endParaRPr sz="1100" u="sng">
              <a:solidFill>
                <a:schemeClr val="hlink"/>
              </a:solidFill>
              <a:hlinkClick r:id="rId10"/>
            </a:endParaRPr>
          </a:p>
          <a:p>
            <a:pPr marL="457200" lvl="0" indent="-292100" algn="l" rtl="0">
              <a:spcBef>
                <a:spcPts val="0"/>
              </a:spcBef>
              <a:spcAft>
                <a:spcPts val="0"/>
              </a:spcAft>
              <a:buSzPts val="1000"/>
              <a:buFont typeface="Montserrat"/>
              <a:buChar char="●"/>
            </a:pP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en" sz="1000" b="1">
                <a:latin typeface="Montserrat"/>
                <a:ea typeface="Montserrat"/>
                <a:cs typeface="Montserrat"/>
                <a:sym typeface="Montserrat"/>
              </a:rPr>
              <a:t>Slide 13</a:t>
            </a:r>
            <a:endParaRPr sz="1000" b="1">
              <a:latin typeface="Montserrat"/>
              <a:ea typeface="Montserrat"/>
              <a:cs typeface="Montserrat"/>
              <a:sym typeface="Montserrat"/>
            </a:endParaRPr>
          </a:p>
          <a:p>
            <a:pPr marL="457200" lvl="0" indent="-292100" algn="l" rtl="0">
              <a:spcBef>
                <a:spcPts val="0"/>
              </a:spcBef>
              <a:spcAft>
                <a:spcPts val="0"/>
              </a:spcAft>
              <a:buSzPts val="1000"/>
              <a:buFont typeface="Montserrat"/>
              <a:buChar char="●"/>
            </a:pPr>
            <a:r>
              <a:rPr lang="en" sz="1000" u="sng">
                <a:solidFill>
                  <a:schemeClr val="hlink"/>
                </a:solidFill>
                <a:latin typeface="Montserrat"/>
                <a:ea typeface="Montserrat"/>
                <a:cs typeface="Montserrat"/>
                <a:sym typeface="Montserrat"/>
                <a:hlinkClick r:id="rId11"/>
              </a:rPr>
              <a:t>Thule recycles scrap metal</a:t>
            </a:r>
            <a:r>
              <a:rPr lang="en" sz="1000">
                <a:latin typeface="Montserrat"/>
                <a:ea typeface="Montserrat"/>
                <a:cs typeface="Montserrat"/>
                <a:sym typeface="Montserrat"/>
              </a:rPr>
              <a:t> via US Air Force</a:t>
            </a:r>
            <a:endParaRPr sz="1000">
              <a:latin typeface="Montserrat"/>
              <a:ea typeface="Montserrat"/>
              <a:cs typeface="Montserrat"/>
              <a:sym typeface="Montserrat"/>
            </a:endParaRPr>
          </a:p>
          <a:p>
            <a:pPr marL="0" lvl="0" indent="0" algn="l" rtl="0">
              <a:spcBef>
                <a:spcPts val="0"/>
              </a:spcBef>
              <a:spcAft>
                <a:spcPts val="1600"/>
              </a:spcAft>
              <a:buNone/>
            </a:pPr>
            <a:endParaRPr>
              <a:latin typeface="Montserrat Light"/>
              <a:ea typeface="Montserrat Light"/>
              <a:cs typeface="Montserrat Light"/>
              <a:sym typeface="Montserrat Light"/>
            </a:endParaRPr>
          </a:p>
        </p:txBody>
      </p:sp>
      <p:sp>
        <p:nvSpPr>
          <p:cNvPr id="221" name="Google Shape;221;p37"/>
          <p:cNvSpPr txBox="1">
            <a:spLocks noGrp="1"/>
          </p:cNvSpPr>
          <p:nvPr>
            <p:ph type="body" idx="1"/>
          </p:nvPr>
        </p:nvSpPr>
        <p:spPr>
          <a:xfrm>
            <a:off x="4851475" y="1152475"/>
            <a:ext cx="3980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b="1">
                <a:latin typeface="Montserrat"/>
                <a:ea typeface="Montserrat"/>
                <a:cs typeface="Montserrat"/>
                <a:sym typeface="Montserrat"/>
              </a:rPr>
              <a:t>Slide 18</a:t>
            </a:r>
            <a:endParaRPr sz="1000" b="1">
              <a:latin typeface="Montserrat"/>
              <a:ea typeface="Montserrat"/>
              <a:cs typeface="Montserrat"/>
              <a:sym typeface="Montserrat"/>
            </a:endParaRPr>
          </a:p>
          <a:p>
            <a:pPr marL="457200" lvl="0" indent="-292100" algn="l" rtl="0">
              <a:spcBef>
                <a:spcPts val="0"/>
              </a:spcBef>
              <a:spcAft>
                <a:spcPts val="0"/>
              </a:spcAft>
              <a:buSzPts val="1000"/>
              <a:buFont typeface="Montserrat"/>
              <a:buChar char="●"/>
            </a:pPr>
            <a:r>
              <a:rPr lang="en" sz="1000">
                <a:latin typeface="Montserrat"/>
                <a:ea typeface="Montserrat"/>
                <a:cs typeface="Montserrat"/>
                <a:sym typeface="Montserrat"/>
              </a:rPr>
              <a:t>Price, E. (2018). Obesity can spread like the flu between friends and neighbors. Retrieved from </a:t>
            </a:r>
            <a:r>
              <a:rPr lang="en" sz="1000" u="sng">
                <a:solidFill>
                  <a:schemeClr val="hlink"/>
                </a:solidFill>
                <a:latin typeface="Montserrat"/>
                <a:ea typeface="Montserrat"/>
                <a:cs typeface="Montserrat"/>
                <a:sym typeface="Montserrat"/>
                <a:hlinkClick r:id="rId12"/>
              </a:rPr>
              <a:t>http://fortune.com/2018/01/24/obesity-spread-flu/</a:t>
            </a:r>
            <a:r>
              <a:rPr lang="en" sz="1000">
                <a:latin typeface="Montserrat"/>
                <a:ea typeface="Montserrat"/>
                <a:cs typeface="Montserrat"/>
                <a:sym typeface="Montserrat"/>
              </a:rPr>
              <a:t> (screenshot, Emilia Marcyk, modified headline also by Emilia Marcyk)</a:t>
            </a:r>
            <a:endParaRPr sz="1000">
              <a:latin typeface="Montserrat"/>
              <a:ea typeface="Montserrat"/>
              <a:cs typeface="Montserrat"/>
              <a:sym typeface="Montserrat"/>
            </a:endParaRPr>
          </a:p>
          <a:p>
            <a:pPr marL="0" lvl="0" indent="0" algn="l" rtl="0">
              <a:spcBef>
                <a:spcPts val="0"/>
              </a:spcBef>
              <a:spcAft>
                <a:spcPts val="0"/>
              </a:spcAft>
              <a:buNone/>
            </a:pPr>
            <a:endParaRPr sz="1000">
              <a:latin typeface="Montserrat"/>
              <a:ea typeface="Montserrat"/>
              <a:cs typeface="Montserrat"/>
              <a:sym typeface="Montserrat"/>
            </a:endParaRPr>
          </a:p>
          <a:p>
            <a:pPr marL="0" lvl="0" indent="0" algn="l" rtl="0">
              <a:spcBef>
                <a:spcPts val="0"/>
              </a:spcBef>
              <a:spcAft>
                <a:spcPts val="0"/>
              </a:spcAft>
              <a:buNone/>
            </a:pPr>
            <a:r>
              <a:rPr lang="en" sz="1000" b="1">
                <a:latin typeface="Montserrat"/>
                <a:ea typeface="Montserrat"/>
                <a:cs typeface="Montserrat"/>
                <a:sym typeface="Montserrat"/>
              </a:rPr>
              <a:t>Slides 19-21</a:t>
            </a:r>
            <a:endParaRPr sz="1200">
              <a:solidFill>
                <a:srgbClr val="263238"/>
              </a:solidFill>
              <a:latin typeface="Source Sans Pro"/>
              <a:ea typeface="Source Sans Pro"/>
              <a:cs typeface="Source Sans Pro"/>
              <a:sym typeface="Source Sans Pro"/>
            </a:endParaRPr>
          </a:p>
          <a:p>
            <a:pPr marL="457200" lvl="0" indent="-292100" algn="l" rtl="0">
              <a:spcBef>
                <a:spcPts val="1000"/>
              </a:spcBef>
              <a:spcAft>
                <a:spcPts val="0"/>
              </a:spcAft>
              <a:buSzPts val="1000"/>
              <a:buFont typeface="Montserrat"/>
              <a:buChar char="●"/>
            </a:pPr>
            <a:r>
              <a:rPr lang="en" sz="1000">
                <a:solidFill>
                  <a:schemeClr val="dk1"/>
                </a:solidFill>
                <a:latin typeface="Montserrat"/>
                <a:ea typeface="Montserrat"/>
                <a:cs typeface="Montserrat"/>
                <a:sym typeface="Montserrat"/>
              </a:rPr>
              <a:t>Layton, T. J., Barnett, M. L., Hicks, T. R., &amp; Jena, A. B. (2018). Attention Deficit–Hyperactivity Disorder and Month of School Enrollment. New England Journal of Medicine, 379(22), 2122-2130. doi:10.1056/NEJMoa1806828. (Screenshot, Chana Kraus-Friedberg). </a:t>
            </a:r>
            <a:endParaRPr sz="1000">
              <a:latin typeface="Montserrat"/>
              <a:ea typeface="Montserrat"/>
              <a:cs typeface="Montserrat"/>
              <a:sym typeface="Montserrat"/>
            </a:endParaRPr>
          </a:p>
          <a:p>
            <a:pPr marL="0" lvl="0" indent="0" algn="l" rtl="0">
              <a:spcBef>
                <a:spcPts val="0"/>
              </a:spcBef>
              <a:spcAft>
                <a:spcPts val="0"/>
              </a:spcAft>
              <a:buNone/>
            </a:pPr>
            <a:endParaRPr/>
          </a:p>
          <a:p>
            <a:pPr marL="0" lvl="0" indent="0" algn="l" rtl="0">
              <a:spcBef>
                <a:spcPts val="1600"/>
              </a:spcBef>
              <a:spcAft>
                <a:spcPts val="1600"/>
              </a:spcAft>
              <a:buNone/>
            </a:pPr>
            <a:r>
              <a:rPr lang="en" sz="1400">
                <a:latin typeface="Montserrat Light"/>
                <a:ea typeface="Montserrat Light"/>
                <a:cs typeface="Montserrat Light"/>
                <a:sym typeface="Montserrat Light"/>
              </a:rPr>
              <a:t>All other images by Emilia Marcyk</a:t>
            </a:r>
            <a:endParaRPr sz="1400">
              <a:latin typeface="Montserrat Light"/>
              <a:ea typeface="Montserrat Light"/>
              <a:cs typeface="Montserrat Light"/>
              <a:sym typeface="Montserrat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7" name="Google Shape;227;p38"/>
          <p:cNvPicPr preferRelativeResize="0"/>
          <p:nvPr/>
        </p:nvPicPr>
        <p:blipFill rotWithShape="1">
          <a:blip r:embed="rId3">
            <a:alphaModFix/>
          </a:blip>
          <a:srcRect b="24647"/>
          <a:stretch/>
        </p:blipFill>
        <p:spPr>
          <a:xfrm>
            <a:off x="0" y="-36789"/>
            <a:ext cx="9165700" cy="5180288"/>
          </a:xfrm>
          <a:prstGeom prst="rect">
            <a:avLst/>
          </a:prstGeom>
          <a:noFill/>
          <a:ln>
            <a:noFill/>
          </a:ln>
        </p:spPr>
      </p:pic>
      <p:sp>
        <p:nvSpPr>
          <p:cNvPr id="228" name="Google Shape;228;p38"/>
          <p:cNvSpPr/>
          <p:nvPr/>
        </p:nvSpPr>
        <p:spPr>
          <a:xfrm>
            <a:off x="7650" y="-22950"/>
            <a:ext cx="9136500" cy="5143500"/>
          </a:xfrm>
          <a:prstGeom prst="rect">
            <a:avLst/>
          </a:prstGeom>
          <a:solidFill>
            <a:srgbClr val="000000">
              <a:alpha val="649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8"/>
          <p:cNvSpPr txBox="1"/>
          <p:nvPr/>
        </p:nvSpPr>
        <p:spPr>
          <a:xfrm>
            <a:off x="597025" y="298525"/>
            <a:ext cx="8166900" cy="338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dirty="0">
                <a:solidFill>
                  <a:srgbClr val="FFFFFF"/>
                </a:solidFill>
                <a:latin typeface="Montserrat SemiBold"/>
                <a:ea typeface="Montserrat SemiBold"/>
                <a:cs typeface="Montserrat SemiBold"/>
                <a:sym typeface="Montserrat SemiBold"/>
              </a:rPr>
              <a:t>QUESTIONS?</a:t>
            </a:r>
            <a:endParaRPr sz="4800" dirty="0">
              <a:solidFill>
                <a:srgbClr val="FFFFFF"/>
              </a:solidFill>
              <a:latin typeface="Montserrat SemiBold"/>
              <a:ea typeface="Montserrat SemiBold"/>
              <a:cs typeface="Montserrat SemiBold"/>
              <a:sym typeface="Montserrat SemiBold"/>
            </a:endParaRPr>
          </a:p>
          <a:p>
            <a:pPr marL="0" lvl="0" indent="0" algn="ctr" rtl="0">
              <a:spcBef>
                <a:spcPts val="0"/>
              </a:spcBef>
              <a:spcAft>
                <a:spcPts val="0"/>
              </a:spcAft>
              <a:buNone/>
            </a:pPr>
            <a:endParaRPr sz="4800" dirty="0">
              <a:solidFill>
                <a:srgbClr val="FFFFFF"/>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n" sz="4800" dirty="0">
                <a:solidFill>
                  <a:srgbClr val="FFFFFF"/>
                </a:solidFill>
                <a:latin typeface="Montserrat SemiBold"/>
                <a:ea typeface="Montserrat SemiBold"/>
                <a:cs typeface="Montserrat SemiBold"/>
                <a:sym typeface="Montserrat SemiBold"/>
              </a:rPr>
              <a:t>Group Document </a:t>
            </a:r>
            <a:r>
              <a:rPr lang="en" sz="4400" dirty="0">
                <a:solidFill>
                  <a:srgbClr val="FFFFFF"/>
                </a:solidFill>
                <a:latin typeface="Montserrat SemiBold"/>
                <a:ea typeface="Montserrat SemiBold"/>
                <a:cs typeface="Montserrat SemiBold"/>
                <a:sym typeface="Montserrat SemiBold"/>
              </a:rPr>
              <a:t>http://bit.ly/uncertainLOEX</a:t>
            </a:r>
            <a:endParaRPr sz="4400" dirty="0">
              <a:solidFill>
                <a:srgbClr val="FFFFFF"/>
              </a:solidFill>
              <a:latin typeface="Montserrat SemiBold"/>
              <a:ea typeface="Montserrat SemiBold"/>
              <a:cs typeface="Montserrat SemiBold"/>
              <a:sym typeface="Montserrat SemiBold"/>
            </a:endParaRPr>
          </a:p>
        </p:txBody>
      </p:sp>
      <p:sp>
        <p:nvSpPr>
          <p:cNvPr id="230" name="Google Shape;230;p38"/>
          <p:cNvSpPr txBox="1"/>
          <p:nvPr/>
        </p:nvSpPr>
        <p:spPr>
          <a:xfrm>
            <a:off x="1034825" y="3778200"/>
            <a:ext cx="3045300" cy="105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Emilia Marcyk </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a:solidFill>
                  <a:srgbClr val="FFFFFF"/>
                </a:solidFill>
                <a:latin typeface="Montserrat Light"/>
                <a:ea typeface="Montserrat Light"/>
                <a:cs typeface="Montserrat Light"/>
                <a:sym typeface="Montserrat Light"/>
              </a:rPr>
              <a:t>marcyk@msu.edu</a:t>
            </a:r>
            <a:endParaRPr sz="1800">
              <a:solidFill>
                <a:srgbClr val="FFFFFF"/>
              </a:solidFill>
              <a:latin typeface="Montserrat Light"/>
              <a:ea typeface="Montserrat Light"/>
              <a:cs typeface="Montserrat Light"/>
              <a:sym typeface="Montserrat Light"/>
            </a:endParaRPr>
          </a:p>
          <a:p>
            <a:pPr marL="0" lvl="0" indent="0" algn="ctr" rtl="0">
              <a:spcBef>
                <a:spcPts val="0"/>
              </a:spcBef>
              <a:spcAft>
                <a:spcPts val="0"/>
              </a:spcAft>
              <a:buNone/>
            </a:pPr>
            <a:r>
              <a:rPr lang="en" sz="1800">
                <a:solidFill>
                  <a:srgbClr val="FFFFFF"/>
                </a:solidFill>
                <a:latin typeface="Montserrat Light"/>
                <a:ea typeface="Montserrat Light"/>
                <a:cs typeface="Montserrat Light"/>
                <a:sym typeface="Montserrat Light"/>
              </a:rPr>
              <a:t>@ermthebookworm</a:t>
            </a:r>
            <a:endParaRPr sz="1800">
              <a:solidFill>
                <a:srgbClr val="FFFFFF"/>
              </a:solidFill>
              <a:latin typeface="Montserrat Light"/>
              <a:ea typeface="Montserrat Light"/>
              <a:cs typeface="Montserrat Light"/>
              <a:sym typeface="Montserrat Light"/>
            </a:endParaRPr>
          </a:p>
          <a:p>
            <a:pPr marL="0" lvl="0" indent="0" algn="ctr" rtl="0">
              <a:spcBef>
                <a:spcPts val="0"/>
              </a:spcBef>
              <a:spcAft>
                <a:spcPts val="0"/>
              </a:spcAft>
              <a:buNone/>
            </a:pPr>
            <a:endParaRPr sz="1800">
              <a:solidFill>
                <a:srgbClr val="FFFFFF"/>
              </a:solidFill>
              <a:latin typeface="Montserrat Light"/>
              <a:ea typeface="Montserrat Light"/>
              <a:cs typeface="Montserrat Light"/>
              <a:sym typeface="Montserrat Light"/>
            </a:endParaRPr>
          </a:p>
        </p:txBody>
      </p:sp>
      <p:sp>
        <p:nvSpPr>
          <p:cNvPr id="231" name="Google Shape;231;p38"/>
          <p:cNvSpPr txBox="1"/>
          <p:nvPr/>
        </p:nvSpPr>
        <p:spPr>
          <a:xfrm>
            <a:off x="5166325" y="3778200"/>
            <a:ext cx="3045300" cy="105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Montserrat"/>
                <a:ea typeface="Montserrat"/>
                <a:cs typeface="Montserrat"/>
                <a:sym typeface="Montserrat"/>
              </a:rPr>
              <a:t>Chana Kraus-Friedberg</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800">
                <a:solidFill>
                  <a:srgbClr val="FFFFFF"/>
                </a:solidFill>
                <a:latin typeface="Montserrat Light"/>
                <a:ea typeface="Montserrat Light"/>
                <a:cs typeface="Montserrat Light"/>
                <a:sym typeface="Montserrat Light"/>
              </a:rPr>
              <a:t>krausfri@msu.edu</a:t>
            </a:r>
            <a:r>
              <a:rPr lang="en" sz="1800" b="1">
                <a:solidFill>
                  <a:srgbClr val="FFFFFF"/>
                </a:solidFill>
                <a:latin typeface="Montserrat"/>
                <a:ea typeface="Montserrat"/>
                <a:cs typeface="Montserrat"/>
                <a:sym typeface="Montserrat"/>
              </a:rPr>
              <a:t> </a:t>
            </a:r>
            <a:endParaRPr sz="1800" b="1">
              <a:solidFill>
                <a:srgbClr val="FFFFFF"/>
              </a:solidFill>
              <a:latin typeface="Montserrat"/>
              <a:ea typeface="Montserrat"/>
              <a:cs typeface="Montserrat"/>
              <a:sym typeface="Montserrat"/>
            </a:endParaRPr>
          </a:p>
          <a:p>
            <a:pPr marL="0" lvl="0" indent="0" algn="ctr" rtl="0">
              <a:spcBef>
                <a:spcPts val="0"/>
              </a:spcBef>
              <a:spcAft>
                <a:spcPts val="0"/>
              </a:spcAft>
              <a:buNone/>
            </a:pPr>
            <a:endParaRPr sz="1800">
              <a:solidFill>
                <a:srgbClr val="FFFFFF"/>
              </a:solidFill>
              <a:latin typeface="Montserrat Light"/>
              <a:ea typeface="Montserrat Light"/>
              <a:cs typeface="Montserrat Light"/>
              <a:sym typeface="Montserrat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p:cNvPicPr preferRelativeResize="0"/>
          <p:nvPr/>
        </p:nvPicPr>
        <p:blipFill rotWithShape="1">
          <a:blip r:embed="rId3">
            <a:alphaModFix/>
          </a:blip>
          <a:srcRect t="15954" b="8715"/>
          <a:stretch/>
        </p:blipFill>
        <p:spPr>
          <a:xfrm>
            <a:off x="0" y="-22950"/>
            <a:ext cx="9143997" cy="5166454"/>
          </a:xfrm>
          <a:prstGeom prst="rect">
            <a:avLst/>
          </a:prstGeom>
          <a:noFill/>
          <a:ln>
            <a:noFill/>
          </a:ln>
        </p:spPr>
      </p:pic>
      <p:sp>
        <p:nvSpPr>
          <p:cNvPr id="74" name="Google Shape;74;p15"/>
          <p:cNvSpPr/>
          <p:nvPr/>
        </p:nvSpPr>
        <p:spPr>
          <a:xfrm>
            <a:off x="5021025" y="-22875"/>
            <a:ext cx="4122900" cy="5166300"/>
          </a:xfrm>
          <a:prstGeom prst="rect">
            <a:avLst/>
          </a:prstGeom>
          <a:solidFill>
            <a:srgbClr val="000000">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txBox="1">
            <a:spLocks noGrp="1"/>
          </p:cNvSpPr>
          <p:nvPr>
            <p:ph type="title"/>
          </p:nvPr>
        </p:nvSpPr>
        <p:spPr>
          <a:xfrm>
            <a:off x="5042925" y="1423650"/>
            <a:ext cx="4079100" cy="229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SemiBold"/>
                <a:ea typeface="Montserrat SemiBold"/>
                <a:cs typeface="Montserrat SemiBold"/>
                <a:sym typeface="Montserrat SemiBold"/>
              </a:rPr>
              <a:t>Defining Productive Uncertainty</a:t>
            </a:r>
            <a:endParaRPr>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Montserrat SemiBold"/>
                <a:ea typeface="Montserrat SemiBold"/>
                <a:cs typeface="Montserrat SemiBold"/>
                <a:sym typeface="Montserrat SemiBold"/>
              </a:rPr>
              <a:t>Productive Uncertainty is the...</a:t>
            </a:r>
            <a:endParaRPr sz="3600">
              <a:latin typeface="Montserrat SemiBold"/>
              <a:ea typeface="Montserrat SemiBold"/>
              <a:cs typeface="Montserrat SemiBold"/>
              <a:sym typeface="Montserrat SemiBold"/>
            </a:endParaRPr>
          </a:p>
        </p:txBody>
      </p:sp>
      <p:sp>
        <p:nvSpPr>
          <p:cNvPr id="81" name="Google Shape;81;p16"/>
          <p:cNvSpPr txBox="1">
            <a:spLocks noGrp="1"/>
          </p:cNvSpPr>
          <p:nvPr>
            <p:ph type="body" idx="1"/>
          </p:nvPr>
        </p:nvSpPr>
        <p:spPr>
          <a:xfrm>
            <a:off x="311700" y="1545600"/>
            <a:ext cx="3999900" cy="3023400"/>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0"/>
              </a:spcAft>
              <a:buNone/>
            </a:pPr>
            <a:r>
              <a:rPr lang="en" sz="2400">
                <a:solidFill>
                  <a:srgbClr val="000000"/>
                </a:solidFill>
                <a:latin typeface="Montserrat Light"/>
                <a:ea typeface="Montserrat Light"/>
                <a:cs typeface="Montserrat Light"/>
                <a:sym typeface="Montserrat Light"/>
              </a:rPr>
              <a:t>Expectation or understanding that parts of research and learning are necessarily “non-obvious and contingent” (Manz 2018)</a:t>
            </a:r>
            <a:endParaRPr sz="2400">
              <a:solidFill>
                <a:srgbClr val="000000"/>
              </a:solidFill>
              <a:latin typeface="Montserrat Light"/>
              <a:ea typeface="Montserrat Light"/>
              <a:cs typeface="Montserrat Light"/>
              <a:sym typeface="Montserrat Light"/>
            </a:endParaRPr>
          </a:p>
          <a:p>
            <a:pPr marL="0" lvl="0" indent="0" algn="l" rtl="0">
              <a:spcBef>
                <a:spcPts val="0"/>
              </a:spcBef>
              <a:spcAft>
                <a:spcPts val="1600"/>
              </a:spcAft>
              <a:buNone/>
            </a:pPr>
            <a:endParaRPr>
              <a:solidFill>
                <a:srgbClr val="000000"/>
              </a:solidFill>
            </a:endParaRPr>
          </a:p>
        </p:txBody>
      </p:sp>
      <p:sp>
        <p:nvSpPr>
          <p:cNvPr id="82" name="Google Shape;82;p16"/>
          <p:cNvSpPr txBox="1">
            <a:spLocks noGrp="1"/>
          </p:cNvSpPr>
          <p:nvPr>
            <p:ph type="body" idx="2"/>
          </p:nvPr>
        </p:nvSpPr>
        <p:spPr>
          <a:xfrm>
            <a:off x="4832400" y="1545475"/>
            <a:ext cx="3999900" cy="3023400"/>
          </a:xfrm>
          <a:prstGeom prst="rect">
            <a:avLst/>
          </a:prstGeom>
        </p:spPr>
        <p:txBody>
          <a:bodyPr spcFirstLastPara="1" wrap="square" lIns="91425" tIns="91425" rIns="91425" bIns="91425" anchor="t" anchorCtr="0">
            <a:noAutofit/>
          </a:bodyPr>
          <a:lstStyle/>
          <a:p>
            <a:pPr marL="457200" lvl="0" indent="0" algn="l" rtl="0">
              <a:lnSpc>
                <a:spcPct val="100000"/>
              </a:lnSpc>
              <a:spcBef>
                <a:spcPts val="600"/>
              </a:spcBef>
              <a:spcAft>
                <a:spcPts val="0"/>
              </a:spcAft>
              <a:buNone/>
            </a:pPr>
            <a:r>
              <a:rPr lang="en" sz="2400">
                <a:solidFill>
                  <a:schemeClr val="dk1"/>
                </a:solidFill>
                <a:latin typeface="Montserrat Light"/>
                <a:ea typeface="Montserrat Light"/>
                <a:cs typeface="Montserrat Light"/>
                <a:sym typeface="Montserrat Light"/>
              </a:rPr>
              <a:t>Ability to engage with what is still unknown or uncertain, in order to acquire or create further knowledge or to make decisions</a:t>
            </a:r>
            <a:endParaRPr sz="2400">
              <a:solidFill>
                <a:schemeClr val="dk1"/>
              </a:solidFill>
              <a:latin typeface="Montserrat Light"/>
              <a:ea typeface="Montserrat Light"/>
              <a:cs typeface="Montserrat Light"/>
              <a:sym typeface="Montserrat Light"/>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SemiBold"/>
                <a:ea typeface="Montserrat SemiBold"/>
                <a:cs typeface="Montserrat SemiBold"/>
                <a:sym typeface="Montserrat SemiBold"/>
              </a:rPr>
              <a:t>Example: Gravity</a:t>
            </a:r>
            <a:endParaRPr>
              <a:latin typeface="Montserrat SemiBold"/>
              <a:ea typeface="Montserrat SemiBold"/>
              <a:cs typeface="Montserrat SemiBold"/>
              <a:sym typeface="Montserrat SemiBold"/>
            </a:endParaRPr>
          </a:p>
        </p:txBody>
      </p:sp>
      <p:pic>
        <p:nvPicPr>
          <p:cNvPr id="88" name="Google Shape;88;p17"/>
          <p:cNvPicPr preferRelativeResize="0"/>
          <p:nvPr/>
        </p:nvPicPr>
        <p:blipFill>
          <a:blip r:embed="rId3">
            <a:alphaModFix/>
          </a:blip>
          <a:stretch>
            <a:fillRect/>
          </a:stretch>
        </p:blipFill>
        <p:spPr>
          <a:xfrm>
            <a:off x="311700" y="1249751"/>
            <a:ext cx="3383174" cy="2947250"/>
          </a:xfrm>
          <a:prstGeom prst="rect">
            <a:avLst/>
          </a:prstGeom>
          <a:noFill/>
          <a:ln>
            <a:noFill/>
          </a:ln>
        </p:spPr>
      </p:pic>
      <p:pic>
        <p:nvPicPr>
          <p:cNvPr id="89" name="Google Shape;89;p17"/>
          <p:cNvPicPr preferRelativeResize="0"/>
          <p:nvPr/>
        </p:nvPicPr>
        <p:blipFill>
          <a:blip r:embed="rId4">
            <a:alphaModFix/>
          </a:blip>
          <a:stretch>
            <a:fillRect/>
          </a:stretch>
        </p:blipFill>
        <p:spPr>
          <a:xfrm>
            <a:off x="3263925" y="2484652"/>
            <a:ext cx="5456299" cy="2029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1"/>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rotWithShape="1">
          <a:blip r:embed="rId3">
            <a:alphaModFix/>
          </a:blip>
          <a:srcRect b="25622"/>
          <a:stretch/>
        </p:blipFill>
        <p:spPr>
          <a:xfrm>
            <a:off x="-29275" y="0"/>
            <a:ext cx="9220550" cy="5143498"/>
          </a:xfrm>
          <a:prstGeom prst="rect">
            <a:avLst/>
          </a:prstGeom>
          <a:noFill/>
          <a:ln>
            <a:noFill/>
          </a:ln>
        </p:spPr>
      </p:pic>
      <p:sp>
        <p:nvSpPr>
          <p:cNvPr id="95" name="Google Shape;95;p18"/>
          <p:cNvSpPr txBox="1">
            <a:spLocks noGrp="1"/>
          </p:cNvSpPr>
          <p:nvPr>
            <p:ph type="title"/>
          </p:nvPr>
        </p:nvSpPr>
        <p:spPr>
          <a:xfrm>
            <a:off x="832950" y="526350"/>
            <a:ext cx="7478100" cy="4090800"/>
          </a:xfrm>
          <a:prstGeom prst="rect">
            <a:avLst/>
          </a:prstGeom>
          <a:solidFill>
            <a:srgbClr val="FFFFFF">
              <a:alpha val="81150"/>
            </a:srgbClr>
          </a:solidFill>
        </p:spPr>
        <p:txBody>
          <a:bodyPr spcFirstLastPara="1" wrap="square" lIns="91425" tIns="91425" rIns="91425" bIns="91425" anchor="ctr" anchorCtr="0">
            <a:noAutofit/>
          </a:bodyPr>
          <a:lstStyle/>
          <a:p>
            <a:pPr marL="0" lvl="0" indent="0" algn="ctr" rtl="0">
              <a:spcBef>
                <a:spcPts val="600"/>
              </a:spcBef>
              <a:spcAft>
                <a:spcPts val="0"/>
              </a:spcAft>
              <a:buNone/>
            </a:pPr>
            <a:endParaRPr sz="2400">
              <a:solidFill>
                <a:srgbClr val="263238"/>
              </a:solidFill>
              <a:latin typeface="Montserrat"/>
              <a:ea typeface="Montserrat"/>
              <a:cs typeface="Montserrat"/>
              <a:sym typeface="Montserrat"/>
            </a:endParaRPr>
          </a:p>
          <a:p>
            <a:pPr marL="0" lvl="0" indent="0" algn="ctr" rtl="0">
              <a:spcBef>
                <a:spcPts val="600"/>
              </a:spcBef>
              <a:spcAft>
                <a:spcPts val="0"/>
              </a:spcAft>
              <a:buClr>
                <a:schemeClr val="dk1"/>
              </a:buClr>
              <a:buSzPts val="1100"/>
              <a:buFont typeface="Arial"/>
              <a:buNone/>
            </a:pPr>
            <a:r>
              <a:rPr lang="en" sz="2400">
                <a:solidFill>
                  <a:srgbClr val="263238"/>
                </a:solidFill>
                <a:latin typeface="Montserrat"/>
                <a:ea typeface="Montserrat"/>
                <a:cs typeface="Montserrat"/>
                <a:sym typeface="Montserrat"/>
              </a:rPr>
              <a:t>“The unknowable may itself become a fact. It can serve as a portal to deeper understanding. Most important, it certainly has not interfered with the production of ignorance and therefore of the scientific program. Rather, the very notions of incompleteness or uncertainty should be taken as the herald of science.”</a:t>
            </a:r>
            <a:endParaRPr sz="2400">
              <a:solidFill>
                <a:srgbClr val="263238"/>
              </a:solidFill>
              <a:latin typeface="Montserrat"/>
              <a:ea typeface="Montserrat"/>
              <a:cs typeface="Montserrat"/>
              <a:sym typeface="Montserrat"/>
            </a:endParaRPr>
          </a:p>
          <a:p>
            <a:pPr marL="0" lvl="0" indent="0" algn="ctr" rtl="0">
              <a:spcBef>
                <a:spcPts val="600"/>
              </a:spcBef>
              <a:spcAft>
                <a:spcPts val="0"/>
              </a:spcAft>
              <a:buClr>
                <a:schemeClr val="dk1"/>
              </a:buClr>
              <a:buSzPts val="1100"/>
              <a:buFont typeface="Arial"/>
              <a:buNone/>
            </a:pPr>
            <a:r>
              <a:rPr lang="en" sz="2400">
                <a:solidFill>
                  <a:srgbClr val="263238"/>
                </a:solidFill>
                <a:latin typeface="Montserrat"/>
                <a:ea typeface="Montserrat"/>
                <a:cs typeface="Montserrat"/>
                <a:sym typeface="Montserrat"/>
              </a:rPr>
              <a:t>- Stuart Firestein</a:t>
            </a:r>
            <a:endParaRPr sz="2400">
              <a:solidFill>
                <a:srgbClr val="263238"/>
              </a:solidFill>
              <a:latin typeface="Montserrat"/>
              <a:ea typeface="Montserrat"/>
              <a:cs typeface="Montserrat"/>
              <a:sym typeface="Montserrat"/>
            </a:endParaRPr>
          </a:p>
          <a:p>
            <a:pPr marL="0" lvl="0" indent="0" algn="ctr" rtl="0">
              <a:spcBef>
                <a:spcPts val="600"/>
              </a:spcBef>
              <a:spcAft>
                <a:spcPts val="0"/>
              </a:spcAft>
              <a:buClr>
                <a:schemeClr val="dk1"/>
              </a:buClr>
              <a:buSzPts val="1100"/>
              <a:buFont typeface="Arial"/>
              <a:buNone/>
            </a:pPr>
            <a:r>
              <a:rPr lang="en" sz="1400" i="1">
                <a:solidFill>
                  <a:srgbClr val="263238"/>
                </a:solidFill>
                <a:latin typeface="Montserrat"/>
                <a:ea typeface="Montserrat"/>
                <a:cs typeface="Montserrat"/>
                <a:sym typeface="Montserrat"/>
              </a:rPr>
              <a:t>Ignorance: How it Drives Science</a:t>
            </a:r>
            <a:endParaRPr sz="1400">
              <a:solidFill>
                <a:srgbClr val="263238"/>
              </a:solidFill>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93375" y="206625"/>
            <a:ext cx="2448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SemiBold"/>
                <a:ea typeface="Montserrat SemiBold"/>
                <a:cs typeface="Montserrat SemiBold"/>
                <a:sym typeface="Montserrat SemiBold"/>
              </a:rPr>
              <a:t>Example: Breaking News</a:t>
            </a:r>
            <a:endParaRPr>
              <a:latin typeface="Montserrat SemiBold"/>
              <a:ea typeface="Montserrat SemiBold"/>
              <a:cs typeface="Montserrat SemiBold"/>
              <a:sym typeface="Montserrat SemiBold"/>
            </a:endParaRPr>
          </a:p>
        </p:txBody>
      </p:sp>
      <p:pic>
        <p:nvPicPr>
          <p:cNvPr id="101" name="Google Shape;101;p19"/>
          <p:cNvPicPr preferRelativeResize="0"/>
          <p:nvPr/>
        </p:nvPicPr>
        <p:blipFill>
          <a:blip r:embed="rId3">
            <a:alphaModFix/>
          </a:blip>
          <a:stretch>
            <a:fillRect/>
          </a:stretch>
        </p:blipFill>
        <p:spPr>
          <a:xfrm>
            <a:off x="2252876" y="246162"/>
            <a:ext cx="4638250" cy="4651175"/>
          </a:xfrm>
          <a:prstGeom prst="rect">
            <a:avLst/>
          </a:prstGeom>
          <a:noFill/>
          <a:ln>
            <a:noFill/>
          </a:ln>
        </p:spPr>
      </p:pic>
      <p:sp>
        <p:nvSpPr>
          <p:cNvPr id="102" name="Google Shape;102;p19"/>
          <p:cNvSpPr txBox="1"/>
          <p:nvPr/>
        </p:nvSpPr>
        <p:spPr>
          <a:xfrm>
            <a:off x="6949675" y="3336700"/>
            <a:ext cx="2194200" cy="168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On the Media (2013). Breaking news consumer’s handbook. Retrieved from: </a:t>
            </a:r>
            <a:r>
              <a:rPr lang="en" u="sng">
                <a:solidFill>
                  <a:schemeClr val="hlink"/>
                </a:solidFill>
                <a:hlinkClick r:id="rId4"/>
              </a:rPr>
              <a:t>https://www.wnyc.org/story/breaking-news-consumers-handbook-pdf/</a:t>
            </a: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p:cNvPicPr preferRelativeResize="0"/>
          <p:nvPr/>
        </p:nvPicPr>
        <p:blipFill rotWithShape="1">
          <a:blip r:embed="rId3">
            <a:alphaModFix/>
          </a:blip>
          <a:srcRect t="15954" b="8715"/>
          <a:stretch/>
        </p:blipFill>
        <p:spPr>
          <a:xfrm>
            <a:off x="0" y="-22950"/>
            <a:ext cx="9143997" cy="5166454"/>
          </a:xfrm>
          <a:prstGeom prst="rect">
            <a:avLst/>
          </a:prstGeom>
          <a:noFill/>
          <a:ln>
            <a:noFill/>
          </a:ln>
        </p:spPr>
      </p:pic>
      <p:sp>
        <p:nvSpPr>
          <p:cNvPr id="108" name="Google Shape;108;p20"/>
          <p:cNvSpPr/>
          <p:nvPr/>
        </p:nvSpPr>
        <p:spPr>
          <a:xfrm>
            <a:off x="5021025" y="-22875"/>
            <a:ext cx="4122900" cy="5166300"/>
          </a:xfrm>
          <a:prstGeom prst="rect">
            <a:avLst/>
          </a:prstGeom>
          <a:solidFill>
            <a:srgbClr val="000000">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0"/>
          <p:cNvSpPr txBox="1">
            <a:spLocks noGrp="1"/>
          </p:cNvSpPr>
          <p:nvPr>
            <p:ph type="title"/>
          </p:nvPr>
        </p:nvSpPr>
        <p:spPr>
          <a:xfrm>
            <a:off x="5042925" y="1423650"/>
            <a:ext cx="4079100" cy="229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SemiBold"/>
                <a:ea typeface="Montserrat SemiBold"/>
                <a:cs typeface="Montserrat SemiBold"/>
                <a:sym typeface="Montserrat SemiBold"/>
              </a:rPr>
              <a:t>Implications:</a:t>
            </a:r>
            <a:endParaRPr>
              <a:solidFill>
                <a:srgbClr val="FFFFFF"/>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n">
                <a:solidFill>
                  <a:srgbClr val="FFFFFF"/>
                </a:solidFill>
                <a:latin typeface="Montserrat SemiBold"/>
                <a:ea typeface="Montserrat SemiBold"/>
                <a:cs typeface="Montserrat SemiBold"/>
                <a:sym typeface="Montserrat SemiBold"/>
              </a:rPr>
              <a:t>In the Classroom</a:t>
            </a:r>
            <a:endParaRPr>
              <a:solidFill>
                <a:srgbClr val="FFFFFF"/>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522450" y="308125"/>
            <a:ext cx="3939000" cy="1469400"/>
          </a:xfrm>
          <a:prstGeom prst="rect">
            <a:avLst/>
          </a:prstGeom>
          <a:solidFill>
            <a:srgbClr val="000000"/>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Montserrat"/>
                <a:ea typeface="Montserrat"/>
                <a:cs typeface="Montserrat"/>
                <a:sym typeface="Montserrat"/>
              </a:rPr>
              <a:t>Perry: Intellectual Development</a:t>
            </a:r>
            <a:endParaRPr sz="2400" b="1">
              <a:solidFill>
                <a:srgbClr val="FFFFFF"/>
              </a:solidFill>
              <a:latin typeface="Montserrat"/>
              <a:ea typeface="Montserrat"/>
              <a:cs typeface="Montserrat"/>
              <a:sym typeface="Montserrat"/>
            </a:endParaRPr>
          </a:p>
        </p:txBody>
      </p:sp>
      <p:sp>
        <p:nvSpPr>
          <p:cNvPr id="115" name="Google Shape;115;p21"/>
          <p:cNvSpPr txBox="1">
            <a:spLocks noGrp="1"/>
          </p:cNvSpPr>
          <p:nvPr>
            <p:ph type="body" idx="1"/>
          </p:nvPr>
        </p:nvSpPr>
        <p:spPr>
          <a:xfrm>
            <a:off x="522600" y="1777575"/>
            <a:ext cx="3939000" cy="2980200"/>
          </a:xfrm>
          <a:prstGeom prst="rect">
            <a:avLst/>
          </a:prstGeom>
          <a:ln w="762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914400" lvl="0" indent="-381000" algn="l" rtl="0">
              <a:lnSpc>
                <a:spcPct val="150000"/>
              </a:lnSpc>
              <a:spcBef>
                <a:spcPts val="0"/>
              </a:spcBef>
              <a:spcAft>
                <a:spcPts val="0"/>
              </a:spcAft>
              <a:buClr>
                <a:srgbClr val="000000"/>
              </a:buClr>
              <a:buSzPts val="2400"/>
              <a:buFont typeface="Montserrat"/>
              <a:buChar char="➢"/>
            </a:pPr>
            <a:r>
              <a:rPr lang="en" sz="2400">
                <a:solidFill>
                  <a:srgbClr val="000000"/>
                </a:solidFill>
                <a:latin typeface="Montserrat"/>
                <a:ea typeface="Montserrat"/>
                <a:cs typeface="Montserrat"/>
                <a:sym typeface="Montserrat"/>
              </a:rPr>
              <a:t>Dualism</a:t>
            </a:r>
            <a:endParaRPr sz="2400">
              <a:solidFill>
                <a:srgbClr val="000000"/>
              </a:solidFill>
              <a:latin typeface="Montserrat"/>
              <a:ea typeface="Montserrat"/>
              <a:cs typeface="Montserrat"/>
              <a:sym typeface="Montserrat"/>
            </a:endParaRPr>
          </a:p>
          <a:p>
            <a:pPr marL="914400" lvl="0" indent="-381000" algn="l" rtl="0">
              <a:lnSpc>
                <a:spcPct val="150000"/>
              </a:lnSpc>
              <a:spcBef>
                <a:spcPts val="0"/>
              </a:spcBef>
              <a:spcAft>
                <a:spcPts val="0"/>
              </a:spcAft>
              <a:buClr>
                <a:srgbClr val="000000"/>
              </a:buClr>
              <a:buSzPts val="2400"/>
              <a:buFont typeface="Montserrat"/>
              <a:buChar char="➢"/>
            </a:pPr>
            <a:r>
              <a:rPr lang="en" sz="2400">
                <a:solidFill>
                  <a:srgbClr val="000000"/>
                </a:solidFill>
                <a:latin typeface="Montserrat"/>
                <a:ea typeface="Montserrat"/>
                <a:cs typeface="Montserrat"/>
                <a:sym typeface="Montserrat"/>
              </a:rPr>
              <a:t>Multiplicity</a:t>
            </a:r>
            <a:endParaRPr sz="2400">
              <a:solidFill>
                <a:srgbClr val="000000"/>
              </a:solidFill>
              <a:latin typeface="Montserrat"/>
              <a:ea typeface="Montserrat"/>
              <a:cs typeface="Montserrat"/>
              <a:sym typeface="Montserrat"/>
            </a:endParaRPr>
          </a:p>
          <a:p>
            <a:pPr marL="914400" lvl="0" indent="-381000" algn="l" rtl="0">
              <a:lnSpc>
                <a:spcPct val="150000"/>
              </a:lnSpc>
              <a:spcBef>
                <a:spcPts val="0"/>
              </a:spcBef>
              <a:spcAft>
                <a:spcPts val="0"/>
              </a:spcAft>
              <a:buClr>
                <a:srgbClr val="000000"/>
              </a:buClr>
              <a:buSzPts val="2400"/>
              <a:buFont typeface="Montserrat"/>
              <a:buChar char="➢"/>
            </a:pPr>
            <a:r>
              <a:rPr lang="en" sz="2400">
                <a:solidFill>
                  <a:srgbClr val="000000"/>
                </a:solidFill>
                <a:latin typeface="Montserrat"/>
                <a:ea typeface="Montserrat"/>
                <a:cs typeface="Montserrat"/>
                <a:sym typeface="Montserrat"/>
              </a:rPr>
              <a:t>Relativism</a:t>
            </a:r>
            <a:endParaRPr sz="2400">
              <a:solidFill>
                <a:srgbClr val="000000"/>
              </a:solidFill>
              <a:latin typeface="Montserrat"/>
              <a:ea typeface="Montserrat"/>
              <a:cs typeface="Montserrat"/>
              <a:sym typeface="Montserrat"/>
            </a:endParaRPr>
          </a:p>
          <a:p>
            <a:pPr marL="914400" lvl="0" indent="-381000" algn="l" rtl="0">
              <a:lnSpc>
                <a:spcPct val="150000"/>
              </a:lnSpc>
              <a:spcBef>
                <a:spcPts val="0"/>
              </a:spcBef>
              <a:spcAft>
                <a:spcPts val="0"/>
              </a:spcAft>
              <a:buClr>
                <a:srgbClr val="000000"/>
              </a:buClr>
              <a:buSzPts val="2400"/>
              <a:buFont typeface="Montserrat"/>
              <a:buChar char="➢"/>
            </a:pPr>
            <a:r>
              <a:rPr lang="en" sz="2400">
                <a:solidFill>
                  <a:srgbClr val="000000"/>
                </a:solidFill>
                <a:latin typeface="Montserrat"/>
                <a:ea typeface="Montserrat"/>
                <a:cs typeface="Montserrat"/>
                <a:sym typeface="Montserrat"/>
              </a:rPr>
              <a:t>Commitment in Relativism</a:t>
            </a:r>
            <a:endParaRPr sz="2400">
              <a:solidFill>
                <a:srgbClr val="000000"/>
              </a:solidFill>
              <a:latin typeface="Montserrat"/>
              <a:ea typeface="Montserrat"/>
              <a:cs typeface="Montserrat"/>
              <a:sym typeface="Montserrat"/>
            </a:endParaRPr>
          </a:p>
          <a:p>
            <a:pPr marL="0" lvl="0" indent="0" algn="l" rtl="0">
              <a:spcBef>
                <a:spcPts val="1600"/>
              </a:spcBef>
              <a:spcAft>
                <a:spcPts val="1600"/>
              </a:spcAft>
              <a:buNone/>
            </a:pPr>
            <a:endParaRPr/>
          </a:p>
        </p:txBody>
      </p:sp>
      <p:sp>
        <p:nvSpPr>
          <p:cNvPr id="116" name="Google Shape;116;p21"/>
          <p:cNvSpPr txBox="1">
            <a:spLocks noGrp="1"/>
          </p:cNvSpPr>
          <p:nvPr>
            <p:ph type="body" idx="2"/>
          </p:nvPr>
        </p:nvSpPr>
        <p:spPr>
          <a:xfrm>
            <a:off x="4634500" y="1777575"/>
            <a:ext cx="4084800" cy="2980200"/>
          </a:xfrm>
          <a:prstGeom prst="rect">
            <a:avLst/>
          </a:prstGeom>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914400" lvl="0" indent="-381000" algn="l" rtl="0">
              <a:lnSpc>
                <a:spcPct val="150000"/>
              </a:lnSpc>
              <a:spcBef>
                <a:spcPts val="0"/>
              </a:spcBef>
              <a:spcAft>
                <a:spcPts val="0"/>
              </a:spcAft>
              <a:buClr>
                <a:srgbClr val="000000"/>
              </a:buClr>
              <a:buSzPts val="2400"/>
              <a:buFont typeface="Montserrat"/>
              <a:buChar char="➢"/>
            </a:pPr>
            <a:r>
              <a:rPr lang="en" sz="2400">
                <a:solidFill>
                  <a:srgbClr val="000000"/>
                </a:solidFill>
                <a:latin typeface="Montserrat"/>
                <a:ea typeface="Montserrat"/>
                <a:cs typeface="Montserrat"/>
                <a:sym typeface="Montserrat"/>
              </a:rPr>
              <a:t>Realist</a:t>
            </a:r>
            <a:endParaRPr sz="2400">
              <a:solidFill>
                <a:srgbClr val="000000"/>
              </a:solidFill>
              <a:latin typeface="Montserrat"/>
              <a:ea typeface="Montserrat"/>
              <a:cs typeface="Montserrat"/>
              <a:sym typeface="Montserrat"/>
            </a:endParaRPr>
          </a:p>
          <a:p>
            <a:pPr marL="914400" lvl="0" indent="-381000" algn="l" rtl="0">
              <a:lnSpc>
                <a:spcPct val="150000"/>
              </a:lnSpc>
              <a:spcBef>
                <a:spcPts val="0"/>
              </a:spcBef>
              <a:spcAft>
                <a:spcPts val="0"/>
              </a:spcAft>
              <a:buClr>
                <a:srgbClr val="000000"/>
              </a:buClr>
              <a:buSzPts val="2400"/>
              <a:buFont typeface="Montserrat"/>
              <a:buChar char="➢"/>
            </a:pPr>
            <a:r>
              <a:rPr lang="en" sz="2400">
                <a:solidFill>
                  <a:srgbClr val="000000"/>
                </a:solidFill>
                <a:latin typeface="Montserrat"/>
                <a:ea typeface="Montserrat"/>
                <a:cs typeface="Montserrat"/>
                <a:sym typeface="Montserrat"/>
              </a:rPr>
              <a:t>Absolutist</a:t>
            </a:r>
            <a:endParaRPr sz="2400">
              <a:solidFill>
                <a:srgbClr val="000000"/>
              </a:solidFill>
              <a:latin typeface="Montserrat"/>
              <a:ea typeface="Montserrat"/>
              <a:cs typeface="Montserrat"/>
              <a:sym typeface="Montserrat"/>
            </a:endParaRPr>
          </a:p>
          <a:p>
            <a:pPr marL="914400" lvl="0" indent="-381000" algn="l" rtl="0">
              <a:lnSpc>
                <a:spcPct val="150000"/>
              </a:lnSpc>
              <a:spcBef>
                <a:spcPts val="0"/>
              </a:spcBef>
              <a:spcAft>
                <a:spcPts val="0"/>
              </a:spcAft>
              <a:buClr>
                <a:srgbClr val="000000"/>
              </a:buClr>
              <a:buSzPts val="2400"/>
              <a:buFont typeface="Montserrat"/>
              <a:buChar char="➢"/>
            </a:pPr>
            <a:r>
              <a:rPr lang="en" sz="2400">
                <a:solidFill>
                  <a:srgbClr val="000000"/>
                </a:solidFill>
                <a:latin typeface="Montserrat"/>
                <a:ea typeface="Montserrat"/>
                <a:cs typeface="Montserrat"/>
                <a:sym typeface="Montserrat"/>
              </a:rPr>
              <a:t>Multiplist</a:t>
            </a:r>
            <a:endParaRPr sz="2400">
              <a:solidFill>
                <a:srgbClr val="000000"/>
              </a:solidFill>
              <a:latin typeface="Montserrat"/>
              <a:ea typeface="Montserrat"/>
              <a:cs typeface="Montserrat"/>
              <a:sym typeface="Montserrat"/>
            </a:endParaRPr>
          </a:p>
          <a:p>
            <a:pPr marL="914400" lvl="0" indent="-381000" algn="l" rtl="0">
              <a:lnSpc>
                <a:spcPct val="150000"/>
              </a:lnSpc>
              <a:spcBef>
                <a:spcPts val="0"/>
              </a:spcBef>
              <a:spcAft>
                <a:spcPts val="0"/>
              </a:spcAft>
              <a:buClr>
                <a:srgbClr val="000000"/>
              </a:buClr>
              <a:buSzPts val="2400"/>
              <a:buFont typeface="Montserrat"/>
              <a:buChar char="➢"/>
            </a:pPr>
            <a:r>
              <a:rPr lang="en" sz="2400">
                <a:solidFill>
                  <a:srgbClr val="000000"/>
                </a:solidFill>
                <a:latin typeface="Montserrat"/>
                <a:ea typeface="Montserrat"/>
                <a:cs typeface="Montserrat"/>
                <a:sym typeface="Montserrat"/>
              </a:rPr>
              <a:t>Evaluativist</a:t>
            </a:r>
            <a:endParaRPr sz="2400">
              <a:solidFill>
                <a:srgbClr val="000000"/>
              </a:solidFill>
              <a:latin typeface="Montserrat"/>
              <a:ea typeface="Montserrat"/>
              <a:cs typeface="Montserrat"/>
              <a:sym typeface="Montserrat"/>
            </a:endParaRPr>
          </a:p>
        </p:txBody>
      </p:sp>
      <p:sp>
        <p:nvSpPr>
          <p:cNvPr id="117" name="Google Shape;117;p21"/>
          <p:cNvSpPr txBox="1">
            <a:spLocks noGrp="1"/>
          </p:cNvSpPr>
          <p:nvPr>
            <p:ph type="title"/>
          </p:nvPr>
        </p:nvSpPr>
        <p:spPr>
          <a:xfrm>
            <a:off x="4634525" y="308125"/>
            <a:ext cx="4084800" cy="1469400"/>
          </a:xfrm>
          <a:prstGeom prst="rect">
            <a:avLst/>
          </a:prstGeom>
          <a:solidFill>
            <a:srgbClr val="000000"/>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Montserrat"/>
                <a:ea typeface="Montserrat"/>
                <a:cs typeface="Montserrat"/>
                <a:sym typeface="Montserrat"/>
              </a:rPr>
              <a:t>Kuhn et. al: Development of Epistemological Understanding</a:t>
            </a:r>
            <a:endParaRPr sz="2400" b="1">
              <a:solidFill>
                <a:srgbClr val="FFFFFF"/>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1638</Words>
  <Application>Microsoft Office PowerPoint</Application>
  <PresentationFormat>On-screen Show (16:9)</PresentationFormat>
  <Paragraphs>147</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Montserrat Light</vt:lpstr>
      <vt:lpstr>Montserrat</vt:lpstr>
      <vt:lpstr>Montserrat SemiBold</vt:lpstr>
      <vt:lpstr>Source Sans Pro</vt:lpstr>
      <vt:lpstr>Simple Light</vt:lpstr>
      <vt:lpstr>PowerPoint Presentation</vt:lpstr>
      <vt:lpstr>About Us</vt:lpstr>
      <vt:lpstr>Defining Productive Uncertainty</vt:lpstr>
      <vt:lpstr>Productive Uncertainty is the...</vt:lpstr>
      <vt:lpstr>Example: Gravity</vt:lpstr>
      <vt:lpstr> “The unknowable may itself become a fact. It can serve as a portal to deeper understanding. Most important, it certainly has not interfered with the production of ignorance and therefore of the scientific program. Rather, the very notions of incompleteness or uncertainty should be taken as the herald of science.” - Stuart Firestein Ignorance: How it Drives Science </vt:lpstr>
      <vt:lpstr>Example: Breaking News</vt:lpstr>
      <vt:lpstr>Implications: In the Classroom</vt:lpstr>
      <vt:lpstr>Perry: Intellectual Development</vt:lpstr>
      <vt:lpstr>CRAAP Test</vt:lpstr>
      <vt:lpstr>Implications: Outside the Classroom</vt:lpstr>
      <vt:lpstr>PowerPoint Presentation</vt:lpstr>
      <vt:lpstr>   “Jenny and I had worked on dozens of academic studies over the years, but putting together an utterly perfect and unassailable one - in a matter of days, no less - was a bit of a leap. The pressure was intense. One minor error, even one that didn't affect the findings, would give critics the ammunition to undermine me. One minor error and all our efforts would be for nothing, and the Flint kids would go on being poisoned. I was already out on a limb - and already being ignored. We had to produce a study that couldn't be.”   -Dr. Mona Hanna-Attisha What the Eyes Don't See  </vt:lpstr>
      <vt:lpstr>Teaching Examples</vt:lpstr>
      <vt:lpstr>PowerPoint Presentation</vt:lpstr>
      <vt:lpstr>Peer Reviewed Article Questions (Standard)</vt:lpstr>
      <vt:lpstr>Rewritten Peer Reviewed Article Questions (with Productive Uncertainty)</vt:lpstr>
      <vt:lpstr>Exercise: Deflating headlines</vt:lpstr>
      <vt:lpstr>Exercise: Looking at Uncertainty in Scientific Literature</vt:lpstr>
      <vt:lpstr>Uncertainty in Scientific Literature Questions</vt:lpstr>
      <vt:lpstr>Looking at Uncertainty in Scientific Literature </vt:lpstr>
      <vt:lpstr>Your Turn http://bit.ly/uncertainLOEX</vt:lpstr>
      <vt:lpstr>Bibliography</vt:lpstr>
      <vt:lpstr>Bibliography, continued</vt:lpstr>
      <vt:lpstr>Image Credits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marcyk</dc:creator>
  <cp:lastModifiedBy>Marcyk, Emilia</cp:lastModifiedBy>
  <cp:revision>12</cp:revision>
  <cp:lastPrinted>2019-05-08T20:40:25Z</cp:lastPrinted>
  <dcterms:modified xsi:type="dcterms:W3CDTF">2019-05-15T20:58:23Z</dcterms:modified>
</cp:coreProperties>
</file>